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37"/>
  </p:notesMasterIdLst>
  <p:handoutMasterIdLst>
    <p:handoutMasterId r:id="rId38"/>
  </p:handout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1" r:id="rId3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2692" autoAdjust="0"/>
  </p:normalViewPr>
  <p:slideViewPr>
    <p:cSldViewPr snapToGrid="0" snapToObjects="1">
      <p:cViewPr>
        <p:scale>
          <a:sx n="105" d="100"/>
          <a:sy n="105" d="100"/>
        </p:scale>
        <p:origin x="-1200" y="21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notesMaster" Target="notesMasters/notesMaster1.xml"/><Relationship Id="rId38" Type="http://schemas.openxmlformats.org/officeDocument/2006/relationships/handoutMaster" Target="handoutMasters/handoutMaster1.xml"/><Relationship Id="rId39" Type="http://schemas.openxmlformats.org/officeDocument/2006/relationships/printerSettings" Target="printerSettings/printerSettings1.bin"/><Relationship Id="rId40" Type="http://schemas.openxmlformats.org/officeDocument/2006/relationships/presProps" Target="presProps.xml"/><Relationship Id="rId41" Type="http://schemas.openxmlformats.org/officeDocument/2006/relationships/viewProps" Target="viewProps.xml"/><Relationship Id="rId42" Type="http://schemas.openxmlformats.org/officeDocument/2006/relationships/theme" Target="theme/theme1.xml"/><Relationship Id="rId43"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847F6CB-1726-624B-AAC2-DBDE6CB7AFAB}" type="datetimeFigureOut">
              <a:rPr lang="en-US" smtClean="0"/>
              <a:t>4/23/13</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8601894-C05A-CF4A-83E4-DA5972485F4B}" type="slidenum">
              <a:rPr lang="en-US" smtClean="0"/>
              <a:t>‹#›</a:t>
            </a:fld>
            <a:endParaRPr lang="en-US"/>
          </a:p>
        </p:txBody>
      </p:sp>
    </p:spTree>
    <p:extLst>
      <p:ext uri="{BB962C8B-B14F-4D97-AF65-F5344CB8AC3E}">
        <p14:creationId xmlns:p14="http://schemas.microsoft.com/office/powerpoint/2010/main" val="28060355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B480834-F856-B44A-9983-71DB6F8055B9}" type="datetimeFigureOut">
              <a:rPr lang="en-US" smtClean="0"/>
              <a:t>4/23/13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B36A9F9-031C-AA49-BE4B-FD997E988815}" type="slidenum">
              <a:rPr lang="en-US" smtClean="0"/>
              <a:t>‹#›</a:t>
            </a:fld>
            <a:endParaRPr lang="en-US"/>
          </a:p>
        </p:txBody>
      </p:sp>
    </p:spTree>
    <p:extLst>
      <p:ext uri="{BB962C8B-B14F-4D97-AF65-F5344CB8AC3E}">
        <p14:creationId xmlns:p14="http://schemas.microsoft.com/office/powerpoint/2010/main" val="4219540650"/>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Where available</a:t>
            </a:r>
            <a:r>
              <a:rPr lang="en-US" baseline="0" dirty="0" smtClean="0"/>
              <a:t>, we will discuss performance, execution time and the platform used.</a:t>
            </a:r>
            <a:endParaRPr lang="en-US" dirty="0"/>
          </a:p>
        </p:txBody>
      </p:sp>
      <p:sp>
        <p:nvSpPr>
          <p:cNvPr id="4" name="Slide Number Placeholder 3"/>
          <p:cNvSpPr>
            <a:spLocks noGrp="1"/>
          </p:cNvSpPr>
          <p:nvPr>
            <p:ph type="sldNum" sz="quarter" idx="10"/>
          </p:nvPr>
        </p:nvSpPr>
        <p:spPr/>
        <p:txBody>
          <a:bodyPr/>
          <a:lstStyle/>
          <a:p>
            <a:fld id="{9B36A9F9-031C-AA49-BE4B-FD997E988815}" type="slidenum">
              <a:rPr lang="en-US" smtClean="0"/>
              <a:t>2</a:t>
            </a:fld>
            <a:endParaRPr lang="en-US"/>
          </a:p>
        </p:txBody>
      </p:sp>
    </p:spTree>
    <p:extLst>
      <p:ext uri="{BB962C8B-B14F-4D97-AF65-F5344CB8AC3E}">
        <p14:creationId xmlns:p14="http://schemas.microsoft.com/office/powerpoint/2010/main" val="33957113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10"/>
          </p:nvPr>
        </p:nvSpPr>
        <p:spPr/>
        <p:txBody>
          <a:bodyPr/>
          <a:lstStyle/>
          <a:p>
            <a:fld id="{9B36A9F9-031C-AA49-BE4B-FD997E988815}" type="slidenum">
              <a:rPr lang="en-US" smtClean="0"/>
              <a:t>11</a:t>
            </a:fld>
            <a:endParaRPr lang="en-US"/>
          </a:p>
        </p:txBody>
      </p:sp>
    </p:spTree>
    <p:extLst>
      <p:ext uri="{BB962C8B-B14F-4D97-AF65-F5344CB8AC3E}">
        <p14:creationId xmlns:p14="http://schemas.microsoft.com/office/powerpoint/2010/main" val="33957113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9B36A9F9-031C-AA49-BE4B-FD997E988815}" type="slidenum">
              <a:rPr lang="en-US" smtClean="0"/>
              <a:t>12</a:t>
            </a:fld>
            <a:endParaRPr lang="en-US"/>
          </a:p>
        </p:txBody>
      </p:sp>
    </p:spTree>
    <p:extLst>
      <p:ext uri="{BB962C8B-B14F-4D97-AF65-F5344CB8AC3E}">
        <p14:creationId xmlns:p14="http://schemas.microsoft.com/office/powerpoint/2010/main" val="33957113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Gabor</a:t>
            </a:r>
            <a:r>
              <a:rPr lang="en-US" baseline="0" dirty="0" smtClean="0"/>
              <a:t> Filters – Linear filter used for edge detection. Good for texture description and discrimination.</a:t>
            </a:r>
            <a:endParaRPr lang="en-US" dirty="0" smtClean="0"/>
          </a:p>
        </p:txBody>
      </p:sp>
      <p:sp>
        <p:nvSpPr>
          <p:cNvPr id="4" name="Slide Number Placeholder 3"/>
          <p:cNvSpPr>
            <a:spLocks noGrp="1"/>
          </p:cNvSpPr>
          <p:nvPr>
            <p:ph type="sldNum" sz="quarter" idx="10"/>
          </p:nvPr>
        </p:nvSpPr>
        <p:spPr/>
        <p:txBody>
          <a:bodyPr/>
          <a:lstStyle/>
          <a:p>
            <a:fld id="{9B36A9F9-031C-AA49-BE4B-FD997E988815}" type="slidenum">
              <a:rPr lang="en-US" smtClean="0"/>
              <a:t>13</a:t>
            </a:fld>
            <a:endParaRPr lang="en-US"/>
          </a:p>
        </p:txBody>
      </p:sp>
    </p:spTree>
    <p:extLst>
      <p:ext uri="{BB962C8B-B14F-4D97-AF65-F5344CB8AC3E}">
        <p14:creationId xmlns:p14="http://schemas.microsoft.com/office/powerpoint/2010/main" val="33957113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9B36A9F9-031C-AA49-BE4B-FD997E988815}" type="slidenum">
              <a:rPr lang="en-US" smtClean="0"/>
              <a:t>14</a:t>
            </a:fld>
            <a:endParaRPr lang="en-US"/>
          </a:p>
        </p:txBody>
      </p:sp>
    </p:spTree>
    <p:extLst>
      <p:ext uri="{BB962C8B-B14F-4D97-AF65-F5344CB8AC3E}">
        <p14:creationId xmlns:p14="http://schemas.microsoft.com/office/powerpoint/2010/main" val="33957113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Plat</a:t>
            </a:r>
            <a:r>
              <a:rPr lang="en-US" baseline="0" dirty="0" smtClean="0"/>
              <a:t>e background and text color.</a:t>
            </a:r>
          </a:p>
          <a:p>
            <a:endParaRPr lang="en-US" baseline="0" dirty="0" smtClean="0"/>
          </a:p>
          <a:p>
            <a:endParaRPr lang="en-US" dirty="0" smtClean="0"/>
          </a:p>
        </p:txBody>
      </p:sp>
      <p:sp>
        <p:nvSpPr>
          <p:cNvPr id="4" name="Slide Number Placeholder 3"/>
          <p:cNvSpPr>
            <a:spLocks noGrp="1"/>
          </p:cNvSpPr>
          <p:nvPr>
            <p:ph type="sldNum" sz="quarter" idx="10"/>
          </p:nvPr>
        </p:nvSpPr>
        <p:spPr/>
        <p:txBody>
          <a:bodyPr/>
          <a:lstStyle/>
          <a:p>
            <a:fld id="{9B36A9F9-031C-AA49-BE4B-FD997E988815}" type="slidenum">
              <a:rPr lang="en-US" smtClean="0"/>
              <a:t>15</a:t>
            </a:fld>
            <a:endParaRPr lang="en-US"/>
          </a:p>
        </p:txBody>
      </p:sp>
    </p:spTree>
    <p:extLst>
      <p:ext uri="{BB962C8B-B14F-4D97-AF65-F5344CB8AC3E}">
        <p14:creationId xmlns:p14="http://schemas.microsoft.com/office/powerpoint/2010/main" val="33957113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Dark blue</a:t>
            </a:r>
          </a:p>
          <a:p>
            <a:r>
              <a:rPr lang="en-US" baseline="0" dirty="0" smtClean="0"/>
              <a:t>Blue</a:t>
            </a:r>
          </a:p>
          <a:p>
            <a:r>
              <a:rPr lang="en-US" baseline="0" dirty="0" smtClean="0"/>
              <a:t>Light Blue</a:t>
            </a:r>
          </a:p>
          <a:p>
            <a:r>
              <a:rPr lang="en-US" baseline="0" dirty="0" smtClean="0"/>
              <a:t>Dark Yellow</a:t>
            </a:r>
          </a:p>
          <a:p>
            <a:r>
              <a:rPr lang="en-US" baseline="0" dirty="0" smtClean="0"/>
              <a:t>Yellow</a:t>
            </a:r>
          </a:p>
          <a:p>
            <a:r>
              <a:rPr lang="en-US" baseline="0" dirty="0" smtClean="0"/>
              <a:t>Light Yellow</a:t>
            </a:r>
          </a:p>
          <a:p>
            <a:r>
              <a:rPr lang="en-US" baseline="0" dirty="0" smtClean="0"/>
              <a:t>Dark black</a:t>
            </a:r>
          </a:p>
          <a:p>
            <a:r>
              <a:rPr lang="en-US" baseline="0" dirty="0" smtClean="0"/>
              <a:t>Black</a:t>
            </a:r>
          </a:p>
          <a:p>
            <a:r>
              <a:rPr lang="en-US" baseline="0" dirty="0" smtClean="0"/>
              <a:t>Gray Black</a:t>
            </a:r>
          </a:p>
          <a:p>
            <a:r>
              <a:rPr lang="en-US" baseline="0" dirty="0" smtClean="0"/>
              <a:t>Gray White</a:t>
            </a:r>
          </a:p>
          <a:p>
            <a:r>
              <a:rPr lang="en-US" baseline="0" dirty="0" smtClean="0"/>
              <a:t>White</a:t>
            </a:r>
          </a:p>
          <a:p>
            <a:r>
              <a:rPr lang="en-US" baseline="0" dirty="0" smtClean="0"/>
              <a:t>Light White</a:t>
            </a:r>
          </a:p>
          <a:p>
            <a:r>
              <a:rPr lang="en-US" baseline="0" dirty="0" smtClean="0"/>
              <a:t>Other</a:t>
            </a:r>
          </a:p>
          <a:p>
            <a:endParaRPr lang="en-US" baseline="0" dirty="0" smtClean="0"/>
          </a:p>
          <a:p>
            <a:endParaRPr lang="en-US" dirty="0" smtClean="0"/>
          </a:p>
        </p:txBody>
      </p:sp>
      <p:sp>
        <p:nvSpPr>
          <p:cNvPr id="4" name="Slide Number Placeholder 3"/>
          <p:cNvSpPr>
            <a:spLocks noGrp="1"/>
          </p:cNvSpPr>
          <p:nvPr>
            <p:ph type="sldNum" sz="quarter" idx="10"/>
          </p:nvPr>
        </p:nvSpPr>
        <p:spPr/>
        <p:txBody>
          <a:bodyPr/>
          <a:lstStyle/>
          <a:p>
            <a:fld id="{9B36A9F9-031C-AA49-BE4B-FD997E988815}" type="slidenum">
              <a:rPr lang="en-US" smtClean="0"/>
              <a:t>16</a:t>
            </a:fld>
            <a:endParaRPr lang="en-US"/>
          </a:p>
        </p:txBody>
      </p:sp>
    </p:spTree>
    <p:extLst>
      <p:ext uri="{BB962C8B-B14F-4D97-AF65-F5344CB8AC3E}">
        <p14:creationId xmlns:p14="http://schemas.microsoft.com/office/powerpoint/2010/main" val="33957113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Dark blue</a:t>
            </a:r>
          </a:p>
          <a:p>
            <a:r>
              <a:rPr lang="en-US" baseline="0" dirty="0" smtClean="0"/>
              <a:t>Blue</a:t>
            </a:r>
          </a:p>
          <a:p>
            <a:r>
              <a:rPr lang="en-US" baseline="0" dirty="0" smtClean="0"/>
              <a:t>Light Blue</a:t>
            </a:r>
          </a:p>
          <a:p>
            <a:r>
              <a:rPr lang="en-US" baseline="0" dirty="0" smtClean="0"/>
              <a:t>Dark Yellow</a:t>
            </a:r>
          </a:p>
          <a:p>
            <a:r>
              <a:rPr lang="en-US" baseline="0" dirty="0" smtClean="0"/>
              <a:t>Yellow</a:t>
            </a:r>
          </a:p>
          <a:p>
            <a:r>
              <a:rPr lang="en-US" baseline="0" dirty="0" smtClean="0"/>
              <a:t>Light Yellow</a:t>
            </a:r>
          </a:p>
          <a:p>
            <a:r>
              <a:rPr lang="en-US" baseline="0" dirty="0" smtClean="0"/>
              <a:t>Dark black</a:t>
            </a:r>
          </a:p>
          <a:p>
            <a:r>
              <a:rPr lang="en-US" baseline="0" dirty="0" smtClean="0"/>
              <a:t>Black</a:t>
            </a:r>
          </a:p>
          <a:p>
            <a:r>
              <a:rPr lang="en-US" baseline="0" dirty="0" smtClean="0"/>
              <a:t>Gray Black</a:t>
            </a:r>
          </a:p>
          <a:p>
            <a:r>
              <a:rPr lang="en-US" baseline="0" dirty="0" smtClean="0"/>
              <a:t>Gray White</a:t>
            </a:r>
          </a:p>
          <a:p>
            <a:r>
              <a:rPr lang="en-US" baseline="0" dirty="0" smtClean="0"/>
              <a:t>White</a:t>
            </a:r>
          </a:p>
          <a:p>
            <a:r>
              <a:rPr lang="en-US" baseline="0" dirty="0" smtClean="0"/>
              <a:t>Light White</a:t>
            </a:r>
          </a:p>
          <a:p>
            <a:r>
              <a:rPr lang="en-US" baseline="0" dirty="0" smtClean="0"/>
              <a:t>Other</a:t>
            </a:r>
          </a:p>
          <a:p>
            <a:endParaRPr lang="en-US" baseline="0" dirty="0" smtClean="0"/>
          </a:p>
          <a:p>
            <a:endParaRPr lang="en-US" dirty="0" smtClean="0"/>
          </a:p>
        </p:txBody>
      </p:sp>
      <p:sp>
        <p:nvSpPr>
          <p:cNvPr id="4" name="Slide Number Placeholder 3"/>
          <p:cNvSpPr>
            <a:spLocks noGrp="1"/>
          </p:cNvSpPr>
          <p:nvPr>
            <p:ph type="sldNum" sz="quarter" idx="10"/>
          </p:nvPr>
        </p:nvSpPr>
        <p:spPr/>
        <p:txBody>
          <a:bodyPr/>
          <a:lstStyle/>
          <a:p>
            <a:fld id="{9B36A9F9-031C-AA49-BE4B-FD997E988815}" type="slidenum">
              <a:rPr lang="en-US" smtClean="0"/>
              <a:t>17</a:t>
            </a:fld>
            <a:endParaRPr lang="en-US"/>
          </a:p>
        </p:txBody>
      </p:sp>
    </p:spTree>
    <p:extLst>
      <p:ext uri="{BB962C8B-B14F-4D97-AF65-F5344CB8AC3E}">
        <p14:creationId xmlns:p14="http://schemas.microsoft.com/office/powerpoint/2010/main" val="33957113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arenR"/>
            </a:pPr>
            <a:r>
              <a:rPr lang="en-US" baseline="0" dirty="0" smtClean="0"/>
              <a:t>“Bright Rectangle area within which there are some dark areas”</a:t>
            </a:r>
          </a:p>
          <a:p>
            <a:pPr marL="228600" indent="-228600">
              <a:buAutoNum type="arabicParenR"/>
            </a:pPr>
            <a:r>
              <a:rPr lang="en-US" baseline="0" dirty="0" smtClean="0"/>
              <a:t>“Located approximately in the middle or lower middle part of the image”</a:t>
            </a:r>
          </a:p>
          <a:p>
            <a:pPr marL="228600" indent="-228600">
              <a:buAutoNum type="arabicParenR"/>
            </a:pPr>
            <a:r>
              <a:rPr lang="en-US" baseline="0" dirty="0" smtClean="0"/>
              <a:t>“The border of the plate is bright”</a:t>
            </a:r>
          </a:p>
          <a:p>
            <a:pPr marL="228600" indent="-228600">
              <a:buAutoNum type="arabicParenR"/>
            </a:pPr>
            <a:r>
              <a:rPr lang="en-US" baseline="0" dirty="0" smtClean="0"/>
              <a:t>“The approximate dimension of the plate is 530 x 120 mm.</a:t>
            </a:r>
          </a:p>
          <a:p>
            <a:pPr marL="228600" indent="-228600">
              <a:buAutoNum type="arabicParenR"/>
            </a:pPr>
            <a:endParaRPr lang="en-US" baseline="0" dirty="0" smtClean="0"/>
          </a:p>
          <a:p>
            <a:pPr marL="0" indent="0">
              <a:buNone/>
            </a:pPr>
            <a:r>
              <a:rPr lang="en-US" baseline="0" dirty="0" smtClean="0"/>
              <a:t>Input Image = 768 x 576 pixels</a:t>
            </a:r>
          </a:p>
          <a:p>
            <a:pPr marL="0" indent="0">
              <a:buNone/>
            </a:pPr>
            <a:r>
              <a:rPr lang="en-US" baseline="0" dirty="0" smtClean="0"/>
              <a:t>Processing time was reduced from 4s to 2s by looking at every fourth line in the image.</a:t>
            </a:r>
          </a:p>
          <a:p>
            <a:pPr marL="0" indent="0">
              <a:buNone/>
            </a:pPr>
            <a:endParaRPr lang="en-US" baseline="0" dirty="0" smtClean="0"/>
          </a:p>
          <a:p>
            <a:pPr marL="228600" indent="-228600">
              <a:buAutoNum type="arabicParenR"/>
            </a:pPr>
            <a:endParaRPr lang="en-US" baseline="0" dirty="0" smtClean="0"/>
          </a:p>
          <a:p>
            <a:pPr marL="228600" indent="-228600">
              <a:buAutoNum type="arabicParenR"/>
            </a:pPr>
            <a:endParaRPr lang="en-US" dirty="0" smtClean="0"/>
          </a:p>
        </p:txBody>
      </p:sp>
      <p:sp>
        <p:nvSpPr>
          <p:cNvPr id="4" name="Slide Number Placeholder 3"/>
          <p:cNvSpPr>
            <a:spLocks noGrp="1"/>
          </p:cNvSpPr>
          <p:nvPr>
            <p:ph type="sldNum" sz="quarter" idx="10"/>
          </p:nvPr>
        </p:nvSpPr>
        <p:spPr/>
        <p:txBody>
          <a:bodyPr/>
          <a:lstStyle/>
          <a:p>
            <a:fld id="{9B36A9F9-031C-AA49-BE4B-FD997E988815}" type="slidenum">
              <a:rPr lang="en-US" smtClean="0"/>
              <a:t>18</a:t>
            </a:fld>
            <a:endParaRPr lang="en-US"/>
          </a:p>
        </p:txBody>
      </p:sp>
    </p:spTree>
    <p:extLst>
      <p:ext uri="{BB962C8B-B14F-4D97-AF65-F5344CB8AC3E}">
        <p14:creationId xmlns:p14="http://schemas.microsoft.com/office/powerpoint/2010/main" val="33957113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baseline="0" dirty="0" smtClean="0"/>
              <a:t>As expected, the </a:t>
            </a:r>
            <a:r>
              <a:rPr lang="en-US" baseline="0" dirty="0" err="1" smtClean="0"/>
              <a:t>expermination</a:t>
            </a:r>
            <a:r>
              <a:rPr lang="en-US" baseline="0" dirty="0" smtClean="0"/>
              <a:t> setups are well controlled to obtain predictable scene features, such as perspective, distance, background and illumination.</a:t>
            </a:r>
          </a:p>
          <a:p>
            <a:pPr marL="0" indent="0">
              <a:buNone/>
            </a:pPr>
            <a:endParaRPr lang="en-US" baseline="0" dirty="0" smtClean="0"/>
          </a:p>
          <a:p>
            <a:pPr marL="0" indent="0">
              <a:buNone/>
            </a:pPr>
            <a:r>
              <a:rPr lang="en-US" baseline="0" dirty="0" smtClean="0"/>
              <a:t>Typically, IR </a:t>
            </a:r>
            <a:r>
              <a:rPr lang="en-US" baseline="0" dirty="0" err="1" smtClean="0"/>
              <a:t>auxillary</a:t>
            </a:r>
            <a:r>
              <a:rPr lang="en-US" baseline="0" dirty="0" smtClean="0"/>
              <a:t> units have been used due to the nature of LP’s </a:t>
            </a:r>
            <a:r>
              <a:rPr lang="en-US" baseline="0" dirty="0" err="1" smtClean="0"/>
              <a:t>retroreflective</a:t>
            </a:r>
            <a:r>
              <a:rPr lang="en-US" baseline="0" dirty="0" smtClean="0"/>
              <a:t> material</a:t>
            </a:r>
          </a:p>
          <a:p>
            <a:pPr marL="0" indent="0">
              <a:buNone/>
            </a:pPr>
            <a:endParaRPr lang="en-US" baseline="0" dirty="0" smtClean="0"/>
          </a:p>
          <a:p>
            <a:pPr marL="0" indent="0">
              <a:buNone/>
            </a:pPr>
            <a:r>
              <a:rPr lang="en-US" baseline="0" dirty="0" smtClean="0"/>
              <a:t>Most papers have disclosed that there is always a tradeoff between detection accuracy and minimum plate resolution.</a:t>
            </a:r>
          </a:p>
          <a:p>
            <a:pPr marL="0" indent="0">
              <a:buNone/>
            </a:pPr>
            <a:endParaRPr lang="en-US" baseline="0" dirty="0" smtClean="0"/>
          </a:p>
          <a:p>
            <a:pPr marL="0" indent="0">
              <a:buNone/>
            </a:pPr>
            <a:r>
              <a:rPr lang="en-US" baseline="0" dirty="0" smtClean="0"/>
              <a:t>Table 1 shows the minimum plate resolution, where the vertical resolution of the plate is between 10 to 16 pixels. Unfortunately, these dimensions are not sufficient for segmentation and extraction of characters and are only ideal for detecting where the plate exists in the image.</a:t>
            </a:r>
          </a:p>
          <a:p>
            <a:pPr marL="0" indent="0">
              <a:buNone/>
            </a:pPr>
            <a:endParaRPr lang="en-US" baseline="0" dirty="0" smtClean="0"/>
          </a:p>
          <a:p>
            <a:pPr marL="0" indent="0">
              <a:buNone/>
            </a:pPr>
            <a:r>
              <a:rPr lang="en-US" baseline="0" dirty="0" smtClean="0"/>
              <a:t>Segmented and proper recognition will require vertical resolution to be between 20-40 pixels, but some papers have shown that given a sufficiently good condition LP, a height of 20-25 pixels will suffice for proper segmentation and recognition of characters.</a:t>
            </a:r>
          </a:p>
          <a:p>
            <a:pPr marL="228600" indent="-228600">
              <a:buAutoNum type="arabicParenR"/>
            </a:pPr>
            <a:endParaRPr lang="en-US" baseline="0" dirty="0" smtClean="0"/>
          </a:p>
          <a:p>
            <a:pPr marL="228600" indent="-228600">
              <a:buAutoNum type="arabicParenR"/>
            </a:pPr>
            <a:endParaRPr lang="en-US" dirty="0" smtClean="0"/>
          </a:p>
        </p:txBody>
      </p:sp>
      <p:sp>
        <p:nvSpPr>
          <p:cNvPr id="4" name="Slide Number Placeholder 3"/>
          <p:cNvSpPr>
            <a:spLocks noGrp="1"/>
          </p:cNvSpPr>
          <p:nvPr>
            <p:ph type="sldNum" sz="quarter" idx="10"/>
          </p:nvPr>
        </p:nvSpPr>
        <p:spPr/>
        <p:txBody>
          <a:bodyPr/>
          <a:lstStyle/>
          <a:p>
            <a:fld id="{9B36A9F9-031C-AA49-BE4B-FD997E988815}" type="slidenum">
              <a:rPr lang="en-US" smtClean="0"/>
              <a:t>19</a:t>
            </a:fld>
            <a:endParaRPr lang="en-US"/>
          </a:p>
        </p:txBody>
      </p:sp>
    </p:spTree>
    <p:extLst>
      <p:ext uri="{BB962C8B-B14F-4D97-AF65-F5344CB8AC3E}">
        <p14:creationId xmlns:p14="http://schemas.microsoft.com/office/powerpoint/2010/main" val="33957113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baseline="0" dirty="0" smtClean="0"/>
              <a:t>Example: Adaptive </a:t>
            </a:r>
            <a:r>
              <a:rPr lang="en-US" baseline="0" dirty="0" err="1" smtClean="0"/>
              <a:t>Thresholding</a:t>
            </a:r>
            <a:r>
              <a:rPr lang="en-US" baseline="0" dirty="0" smtClean="0"/>
              <a:t> and Projection Methods as proposed in a majority of the papers.</a:t>
            </a:r>
            <a:endParaRPr lang="en-US" baseline="0" dirty="0" smtClean="0"/>
          </a:p>
        </p:txBody>
      </p:sp>
      <p:sp>
        <p:nvSpPr>
          <p:cNvPr id="4" name="Slide Number Placeholder 3"/>
          <p:cNvSpPr>
            <a:spLocks noGrp="1"/>
          </p:cNvSpPr>
          <p:nvPr>
            <p:ph type="sldNum" sz="quarter" idx="10"/>
          </p:nvPr>
        </p:nvSpPr>
        <p:spPr/>
        <p:txBody>
          <a:bodyPr/>
          <a:lstStyle/>
          <a:p>
            <a:fld id="{9B36A9F9-031C-AA49-BE4B-FD997E988815}" type="slidenum">
              <a:rPr lang="en-US" smtClean="0"/>
              <a:t>20</a:t>
            </a:fld>
            <a:endParaRPr lang="en-US"/>
          </a:p>
        </p:txBody>
      </p:sp>
    </p:spTree>
    <p:extLst>
      <p:ext uri="{BB962C8B-B14F-4D97-AF65-F5344CB8AC3E}">
        <p14:creationId xmlns:p14="http://schemas.microsoft.com/office/powerpoint/2010/main" val="33957113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B36A9F9-031C-AA49-BE4B-FD997E988815}" type="slidenum">
              <a:rPr lang="en-US" smtClean="0"/>
              <a:t>3</a:t>
            </a:fld>
            <a:endParaRPr lang="en-US"/>
          </a:p>
        </p:txBody>
      </p:sp>
    </p:spTree>
    <p:extLst>
      <p:ext uri="{BB962C8B-B14F-4D97-AF65-F5344CB8AC3E}">
        <p14:creationId xmlns:p14="http://schemas.microsoft.com/office/powerpoint/2010/main" val="339571136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baseline="0" dirty="0" smtClean="0"/>
              <a:t>Example: Adaptive </a:t>
            </a:r>
            <a:r>
              <a:rPr lang="en-US" baseline="0" dirty="0" err="1" smtClean="0"/>
              <a:t>Thresholding</a:t>
            </a:r>
            <a:r>
              <a:rPr lang="en-US" baseline="0" dirty="0" smtClean="0"/>
              <a:t> and Projection Methods as proposed in a majority of the papers.</a:t>
            </a:r>
            <a:endParaRPr lang="en-US" baseline="0" dirty="0" smtClean="0"/>
          </a:p>
        </p:txBody>
      </p:sp>
      <p:sp>
        <p:nvSpPr>
          <p:cNvPr id="4" name="Slide Number Placeholder 3"/>
          <p:cNvSpPr>
            <a:spLocks noGrp="1"/>
          </p:cNvSpPr>
          <p:nvPr>
            <p:ph type="sldNum" sz="quarter" idx="10"/>
          </p:nvPr>
        </p:nvSpPr>
        <p:spPr/>
        <p:txBody>
          <a:bodyPr/>
          <a:lstStyle/>
          <a:p>
            <a:fld id="{9B36A9F9-031C-AA49-BE4B-FD997E988815}" type="slidenum">
              <a:rPr lang="en-US" smtClean="0"/>
              <a:t>21</a:t>
            </a:fld>
            <a:endParaRPr lang="en-US"/>
          </a:p>
        </p:txBody>
      </p:sp>
    </p:spTree>
    <p:extLst>
      <p:ext uri="{BB962C8B-B14F-4D97-AF65-F5344CB8AC3E}">
        <p14:creationId xmlns:p14="http://schemas.microsoft.com/office/powerpoint/2010/main" val="339571136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baseline="0" dirty="0" smtClean="0"/>
              <a:t>Example: Adaptive </a:t>
            </a:r>
            <a:r>
              <a:rPr lang="en-US" baseline="0" dirty="0" err="1" smtClean="0"/>
              <a:t>Thresholding</a:t>
            </a:r>
            <a:r>
              <a:rPr lang="en-US" baseline="0" dirty="0" smtClean="0"/>
              <a:t> and Projection Methods as proposed in a majority of the papers.</a:t>
            </a:r>
            <a:endParaRPr lang="en-US" baseline="0" dirty="0" smtClean="0"/>
          </a:p>
        </p:txBody>
      </p:sp>
      <p:sp>
        <p:nvSpPr>
          <p:cNvPr id="4" name="Slide Number Placeholder 3"/>
          <p:cNvSpPr>
            <a:spLocks noGrp="1"/>
          </p:cNvSpPr>
          <p:nvPr>
            <p:ph type="sldNum" sz="quarter" idx="10"/>
          </p:nvPr>
        </p:nvSpPr>
        <p:spPr/>
        <p:txBody>
          <a:bodyPr/>
          <a:lstStyle/>
          <a:p>
            <a:fld id="{9B36A9F9-031C-AA49-BE4B-FD997E988815}" type="slidenum">
              <a:rPr lang="en-US" smtClean="0"/>
              <a:t>22</a:t>
            </a:fld>
            <a:endParaRPr lang="en-US"/>
          </a:p>
        </p:txBody>
      </p:sp>
    </p:spTree>
    <p:extLst>
      <p:ext uri="{BB962C8B-B14F-4D97-AF65-F5344CB8AC3E}">
        <p14:creationId xmlns:p14="http://schemas.microsoft.com/office/powerpoint/2010/main" val="339571136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baseline="0" dirty="0" smtClean="0"/>
              <a:t>Example: Adaptive </a:t>
            </a:r>
            <a:r>
              <a:rPr lang="en-US" baseline="0" dirty="0" err="1" smtClean="0"/>
              <a:t>Thresholding</a:t>
            </a:r>
            <a:r>
              <a:rPr lang="en-US" baseline="0" dirty="0" smtClean="0"/>
              <a:t> and Projection Methods as proposed in a majority of the papers.</a:t>
            </a:r>
            <a:endParaRPr lang="en-US" baseline="0" dirty="0" smtClean="0"/>
          </a:p>
        </p:txBody>
      </p:sp>
      <p:sp>
        <p:nvSpPr>
          <p:cNvPr id="4" name="Slide Number Placeholder 3"/>
          <p:cNvSpPr>
            <a:spLocks noGrp="1"/>
          </p:cNvSpPr>
          <p:nvPr>
            <p:ph type="sldNum" sz="quarter" idx="10"/>
          </p:nvPr>
        </p:nvSpPr>
        <p:spPr/>
        <p:txBody>
          <a:bodyPr/>
          <a:lstStyle/>
          <a:p>
            <a:fld id="{9B36A9F9-031C-AA49-BE4B-FD997E988815}" type="slidenum">
              <a:rPr lang="en-US" smtClean="0"/>
              <a:t>23</a:t>
            </a:fld>
            <a:endParaRPr lang="en-US"/>
          </a:p>
        </p:txBody>
      </p:sp>
    </p:spTree>
    <p:extLst>
      <p:ext uri="{BB962C8B-B14F-4D97-AF65-F5344CB8AC3E}">
        <p14:creationId xmlns:p14="http://schemas.microsoft.com/office/powerpoint/2010/main" val="339571136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baseline="0" dirty="0" smtClean="0"/>
              <a:t>Adaptive Segmentation – Involves searching for natural segmentation points in the projection histogram and merging fragments that might belong to that character. Mathematical operators (undefined, but stated in [52])</a:t>
            </a:r>
            <a:endParaRPr lang="en-US" baseline="0" dirty="0" smtClean="0"/>
          </a:p>
        </p:txBody>
      </p:sp>
      <p:sp>
        <p:nvSpPr>
          <p:cNvPr id="4" name="Slide Number Placeholder 3"/>
          <p:cNvSpPr>
            <a:spLocks noGrp="1"/>
          </p:cNvSpPr>
          <p:nvPr>
            <p:ph type="sldNum" sz="quarter" idx="10"/>
          </p:nvPr>
        </p:nvSpPr>
        <p:spPr/>
        <p:txBody>
          <a:bodyPr/>
          <a:lstStyle/>
          <a:p>
            <a:fld id="{9B36A9F9-031C-AA49-BE4B-FD997E988815}" type="slidenum">
              <a:rPr lang="en-US" smtClean="0"/>
              <a:t>24</a:t>
            </a:fld>
            <a:endParaRPr lang="en-US"/>
          </a:p>
        </p:txBody>
      </p:sp>
    </p:spTree>
    <p:extLst>
      <p:ext uri="{BB962C8B-B14F-4D97-AF65-F5344CB8AC3E}">
        <p14:creationId xmlns:p14="http://schemas.microsoft.com/office/powerpoint/2010/main" val="339571136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baseline="0" dirty="0" smtClean="0"/>
              <a:t>Contours – Example of merging with contours. [111] utilizes a </a:t>
            </a:r>
            <a:r>
              <a:rPr lang="en-US" baseline="0" dirty="0" err="1" smtClean="0"/>
              <a:t>variational</a:t>
            </a:r>
            <a:r>
              <a:rPr lang="en-US" baseline="0" dirty="0" smtClean="0"/>
              <a:t> fast marching algorithm and applies it to plate character-segmentation problem. The fast marching method is used to embed shape similarity statistics and stops an evolving front when the front resembles of the trained shapes (top of this figure).</a:t>
            </a:r>
            <a:endParaRPr lang="en-US" baseline="0" dirty="0" smtClean="0"/>
          </a:p>
        </p:txBody>
      </p:sp>
      <p:sp>
        <p:nvSpPr>
          <p:cNvPr id="4" name="Slide Number Placeholder 3"/>
          <p:cNvSpPr>
            <a:spLocks noGrp="1"/>
          </p:cNvSpPr>
          <p:nvPr>
            <p:ph type="sldNum" sz="quarter" idx="10"/>
          </p:nvPr>
        </p:nvSpPr>
        <p:spPr/>
        <p:txBody>
          <a:bodyPr/>
          <a:lstStyle/>
          <a:p>
            <a:fld id="{9B36A9F9-031C-AA49-BE4B-FD997E988815}" type="slidenum">
              <a:rPr lang="en-US" smtClean="0"/>
              <a:t>25</a:t>
            </a:fld>
            <a:endParaRPr lang="en-US"/>
          </a:p>
        </p:txBody>
      </p:sp>
    </p:spTree>
    <p:extLst>
      <p:ext uri="{BB962C8B-B14F-4D97-AF65-F5344CB8AC3E}">
        <p14:creationId xmlns:p14="http://schemas.microsoft.com/office/powerpoint/2010/main" val="339571136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baseline="0" dirty="0" smtClean="0"/>
              <a:t>Contours – Example of merging with contours</a:t>
            </a:r>
            <a:r>
              <a:rPr lang="en-US" baseline="0" smtClean="0"/>
              <a:t>. </a:t>
            </a:r>
            <a:endParaRPr lang="en-US" baseline="0" dirty="0" smtClean="0"/>
          </a:p>
        </p:txBody>
      </p:sp>
      <p:sp>
        <p:nvSpPr>
          <p:cNvPr id="4" name="Slide Number Placeholder 3"/>
          <p:cNvSpPr>
            <a:spLocks noGrp="1"/>
          </p:cNvSpPr>
          <p:nvPr>
            <p:ph type="sldNum" sz="quarter" idx="10"/>
          </p:nvPr>
        </p:nvSpPr>
        <p:spPr/>
        <p:txBody>
          <a:bodyPr/>
          <a:lstStyle/>
          <a:p>
            <a:fld id="{9B36A9F9-031C-AA49-BE4B-FD997E988815}" type="slidenum">
              <a:rPr lang="en-US" smtClean="0"/>
              <a:t>26</a:t>
            </a:fld>
            <a:endParaRPr lang="en-US"/>
          </a:p>
        </p:txBody>
      </p:sp>
    </p:spTree>
    <p:extLst>
      <p:ext uri="{BB962C8B-B14F-4D97-AF65-F5344CB8AC3E}">
        <p14:creationId xmlns:p14="http://schemas.microsoft.com/office/powerpoint/2010/main" val="339571136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baseline="0" dirty="0" smtClean="0"/>
              <a:t>Left is circle propagating outward. T(</a:t>
            </a:r>
            <a:r>
              <a:rPr lang="en-US" baseline="0" dirty="0" err="1" smtClean="0"/>
              <a:t>x,y</a:t>
            </a:r>
            <a:r>
              <a:rPr lang="en-US" baseline="0" dirty="0" smtClean="0"/>
              <a:t>) is time at (</a:t>
            </a:r>
            <a:r>
              <a:rPr lang="en-US" baseline="0" dirty="0" err="1" smtClean="0"/>
              <a:t>x,y</a:t>
            </a:r>
            <a:r>
              <a:rPr lang="en-US" baseline="0" dirty="0" smtClean="0"/>
              <a:t>) where the front crosses. It gives us the height of </a:t>
            </a:r>
            <a:endParaRPr lang="en-US" baseline="0" dirty="0" smtClean="0"/>
          </a:p>
        </p:txBody>
      </p:sp>
      <p:sp>
        <p:nvSpPr>
          <p:cNvPr id="4" name="Slide Number Placeholder 3"/>
          <p:cNvSpPr>
            <a:spLocks noGrp="1"/>
          </p:cNvSpPr>
          <p:nvPr>
            <p:ph type="sldNum" sz="quarter" idx="10"/>
          </p:nvPr>
        </p:nvSpPr>
        <p:spPr/>
        <p:txBody>
          <a:bodyPr/>
          <a:lstStyle/>
          <a:p>
            <a:fld id="{9B36A9F9-031C-AA49-BE4B-FD997E988815}" type="slidenum">
              <a:rPr lang="en-US" smtClean="0"/>
              <a:t>27</a:t>
            </a:fld>
            <a:endParaRPr lang="en-US"/>
          </a:p>
        </p:txBody>
      </p:sp>
    </p:spTree>
    <p:extLst>
      <p:ext uri="{BB962C8B-B14F-4D97-AF65-F5344CB8AC3E}">
        <p14:creationId xmlns:p14="http://schemas.microsoft.com/office/powerpoint/2010/main" val="339571136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baseline="0" dirty="0" smtClean="0"/>
              <a:t>Contours – Example of merging with contours</a:t>
            </a:r>
            <a:r>
              <a:rPr lang="en-US" baseline="0" smtClean="0"/>
              <a:t>. </a:t>
            </a:r>
            <a:endParaRPr lang="en-US" baseline="0" dirty="0" smtClean="0"/>
          </a:p>
        </p:txBody>
      </p:sp>
      <p:sp>
        <p:nvSpPr>
          <p:cNvPr id="4" name="Slide Number Placeholder 3"/>
          <p:cNvSpPr>
            <a:spLocks noGrp="1"/>
          </p:cNvSpPr>
          <p:nvPr>
            <p:ph type="sldNum" sz="quarter" idx="10"/>
          </p:nvPr>
        </p:nvSpPr>
        <p:spPr/>
        <p:txBody>
          <a:bodyPr/>
          <a:lstStyle/>
          <a:p>
            <a:fld id="{9B36A9F9-031C-AA49-BE4B-FD997E988815}" type="slidenum">
              <a:rPr lang="en-US" smtClean="0"/>
              <a:t>28</a:t>
            </a:fld>
            <a:endParaRPr lang="en-US"/>
          </a:p>
        </p:txBody>
      </p:sp>
    </p:spTree>
    <p:extLst>
      <p:ext uri="{BB962C8B-B14F-4D97-AF65-F5344CB8AC3E}">
        <p14:creationId xmlns:p14="http://schemas.microsoft.com/office/powerpoint/2010/main" val="339571136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baseline="0" dirty="0" smtClean="0"/>
          </a:p>
        </p:txBody>
      </p:sp>
      <p:sp>
        <p:nvSpPr>
          <p:cNvPr id="4" name="Slide Number Placeholder 3"/>
          <p:cNvSpPr>
            <a:spLocks noGrp="1"/>
          </p:cNvSpPr>
          <p:nvPr>
            <p:ph type="sldNum" sz="quarter" idx="10"/>
          </p:nvPr>
        </p:nvSpPr>
        <p:spPr/>
        <p:txBody>
          <a:bodyPr/>
          <a:lstStyle/>
          <a:p>
            <a:fld id="{9B36A9F9-031C-AA49-BE4B-FD997E988815}" type="slidenum">
              <a:rPr lang="en-US" smtClean="0"/>
              <a:t>29</a:t>
            </a:fld>
            <a:endParaRPr lang="en-US"/>
          </a:p>
        </p:txBody>
      </p:sp>
    </p:spTree>
    <p:extLst>
      <p:ext uri="{BB962C8B-B14F-4D97-AF65-F5344CB8AC3E}">
        <p14:creationId xmlns:p14="http://schemas.microsoft.com/office/powerpoint/2010/main" val="339571136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baseline="0" smtClean="0"/>
              <a:t>MLP </a:t>
            </a:r>
            <a:r>
              <a:rPr lang="en-US" baseline="0" dirty="0" smtClean="0"/>
              <a:t>– Multi-Layer Perceptron</a:t>
            </a:r>
            <a:endParaRPr lang="en-US" baseline="0" dirty="0" smtClean="0"/>
          </a:p>
        </p:txBody>
      </p:sp>
      <p:sp>
        <p:nvSpPr>
          <p:cNvPr id="4" name="Slide Number Placeholder 3"/>
          <p:cNvSpPr>
            <a:spLocks noGrp="1"/>
          </p:cNvSpPr>
          <p:nvPr>
            <p:ph type="sldNum" sz="quarter" idx="10"/>
          </p:nvPr>
        </p:nvSpPr>
        <p:spPr/>
        <p:txBody>
          <a:bodyPr/>
          <a:lstStyle/>
          <a:p>
            <a:fld id="{9B36A9F9-031C-AA49-BE4B-FD997E988815}" type="slidenum">
              <a:rPr lang="en-US" smtClean="0"/>
              <a:t>30</a:t>
            </a:fld>
            <a:endParaRPr lang="en-US"/>
          </a:p>
        </p:txBody>
      </p:sp>
    </p:spTree>
    <p:extLst>
      <p:ext uri="{BB962C8B-B14F-4D97-AF65-F5344CB8AC3E}">
        <p14:creationId xmlns:p14="http://schemas.microsoft.com/office/powerpoint/2010/main" val="33957113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B36A9F9-031C-AA49-BE4B-FD997E988815}" type="slidenum">
              <a:rPr lang="en-US" smtClean="0"/>
              <a:t>4</a:t>
            </a:fld>
            <a:endParaRPr lang="en-US"/>
          </a:p>
        </p:txBody>
      </p:sp>
    </p:spTree>
    <p:extLst>
      <p:ext uri="{BB962C8B-B14F-4D97-AF65-F5344CB8AC3E}">
        <p14:creationId xmlns:p14="http://schemas.microsoft.com/office/powerpoint/2010/main" val="339571136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baseline="0" dirty="0" smtClean="0"/>
          </a:p>
        </p:txBody>
      </p:sp>
      <p:sp>
        <p:nvSpPr>
          <p:cNvPr id="4" name="Slide Number Placeholder 3"/>
          <p:cNvSpPr>
            <a:spLocks noGrp="1"/>
          </p:cNvSpPr>
          <p:nvPr>
            <p:ph type="sldNum" sz="quarter" idx="10"/>
          </p:nvPr>
        </p:nvSpPr>
        <p:spPr/>
        <p:txBody>
          <a:bodyPr/>
          <a:lstStyle/>
          <a:p>
            <a:fld id="{9B36A9F9-031C-AA49-BE4B-FD997E988815}" type="slidenum">
              <a:rPr lang="en-US" smtClean="0"/>
              <a:t>31</a:t>
            </a:fld>
            <a:endParaRPr lang="en-US"/>
          </a:p>
        </p:txBody>
      </p:sp>
    </p:spTree>
    <p:extLst>
      <p:ext uri="{BB962C8B-B14F-4D97-AF65-F5344CB8AC3E}">
        <p14:creationId xmlns:p14="http://schemas.microsoft.com/office/powerpoint/2010/main" val="339571136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baseline="0" dirty="0" smtClean="0"/>
          </a:p>
        </p:txBody>
      </p:sp>
      <p:sp>
        <p:nvSpPr>
          <p:cNvPr id="4" name="Slide Number Placeholder 3"/>
          <p:cNvSpPr>
            <a:spLocks noGrp="1"/>
          </p:cNvSpPr>
          <p:nvPr>
            <p:ph type="sldNum" sz="quarter" idx="10"/>
          </p:nvPr>
        </p:nvSpPr>
        <p:spPr/>
        <p:txBody>
          <a:bodyPr/>
          <a:lstStyle/>
          <a:p>
            <a:fld id="{9B36A9F9-031C-AA49-BE4B-FD997E988815}" type="slidenum">
              <a:rPr lang="en-US" smtClean="0"/>
              <a:t>32</a:t>
            </a:fld>
            <a:endParaRPr lang="en-US"/>
          </a:p>
        </p:txBody>
      </p:sp>
    </p:spTree>
    <p:extLst>
      <p:ext uri="{BB962C8B-B14F-4D97-AF65-F5344CB8AC3E}">
        <p14:creationId xmlns:p14="http://schemas.microsoft.com/office/powerpoint/2010/main" val="339571136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baseline="0" dirty="0" smtClean="0"/>
          </a:p>
        </p:txBody>
      </p:sp>
      <p:sp>
        <p:nvSpPr>
          <p:cNvPr id="4" name="Slide Number Placeholder 3"/>
          <p:cNvSpPr>
            <a:spLocks noGrp="1"/>
          </p:cNvSpPr>
          <p:nvPr>
            <p:ph type="sldNum" sz="quarter" idx="10"/>
          </p:nvPr>
        </p:nvSpPr>
        <p:spPr/>
        <p:txBody>
          <a:bodyPr/>
          <a:lstStyle/>
          <a:p>
            <a:fld id="{9B36A9F9-031C-AA49-BE4B-FD997E988815}" type="slidenum">
              <a:rPr lang="en-US" smtClean="0"/>
              <a:t>33</a:t>
            </a:fld>
            <a:endParaRPr lang="en-US"/>
          </a:p>
        </p:txBody>
      </p:sp>
    </p:spTree>
    <p:extLst>
      <p:ext uri="{BB962C8B-B14F-4D97-AF65-F5344CB8AC3E}">
        <p14:creationId xmlns:p14="http://schemas.microsoft.com/office/powerpoint/2010/main" val="339571136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baseline="0" dirty="0" smtClean="0"/>
          </a:p>
        </p:txBody>
      </p:sp>
      <p:sp>
        <p:nvSpPr>
          <p:cNvPr id="4" name="Slide Number Placeholder 3"/>
          <p:cNvSpPr>
            <a:spLocks noGrp="1"/>
          </p:cNvSpPr>
          <p:nvPr>
            <p:ph type="sldNum" sz="quarter" idx="10"/>
          </p:nvPr>
        </p:nvSpPr>
        <p:spPr/>
        <p:txBody>
          <a:bodyPr/>
          <a:lstStyle/>
          <a:p>
            <a:fld id="{9B36A9F9-031C-AA49-BE4B-FD997E988815}" type="slidenum">
              <a:rPr lang="en-US" smtClean="0"/>
              <a:t>34</a:t>
            </a:fld>
            <a:endParaRPr lang="en-US"/>
          </a:p>
        </p:txBody>
      </p:sp>
    </p:spTree>
    <p:extLst>
      <p:ext uri="{BB962C8B-B14F-4D97-AF65-F5344CB8AC3E}">
        <p14:creationId xmlns:p14="http://schemas.microsoft.com/office/powerpoint/2010/main" val="339571136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baseline="0" dirty="0" smtClean="0"/>
          </a:p>
        </p:txBody>
      </p:sp>
      <p:sp>
        <p:nvSpPr>
          <p:cNvPr id="4" name="Slide Number Placeholder 3"/>
          <p:cNvSpPr>
            <a:spLocks noGrp="1"/>
          </p:cNvSpPr>
          <p:nvPr>
            <p:ph type="sldNum" sz="quarter" idx="10"/>
          </p:nvPr>
        </p:nvSpPr>
        <p:spPr/>
        <p:txBody>
          <a:bodyPr/>
          <a:lstStyle/>
          <a:p>
            <a:fld id="{9B36A9F9-031C-AA49-BE4B-FD997E988815}" type="slidenum">
              <a:rPr lang="en-US" smtClean="0"/>
              <a:t>35</a:t>
            </a:fld>
            <a:endParaRPr lang="en-US"/>
          </a:p>
        </p:txBody>
      </p:sp>
    </p:spTree>
    <p:extLst>
      <p:ext uri="{BB962C8B-B14F-4D97-AF65-F5344CB8AC3E}">
        <p14:creationId xmlns:p14="http://schemas.microsoft.com/office/powerpoint/2010/main" val="33957113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Gradient Magnitude computation from class: Discuss</a:t>
            </a:r>
          </a:p>
          <a:p>
            <a:r>
              <a:rPr lang="en-US" dirty="0" smtClean="0"/>
              <a:t>How</a:t>
            </a:r>
            <a:r>
              <a:rPr lang="en-US" baseline="0" dirty="0" smtClean="0"/>
              <a:t> would get the local variance? (LOOK UP)</a:t>
            </a:r>
          </a:p>
          <a:p>
            <a:r>
              <a:rPr lang="en-US" baseline="0" dirty="0" smtClean="0"/>
              <a:t>How can you reduce the sensitivity for the unwanted edges in complex images? (LOOK UP)</a:t>
            </a:r>
            <a:endParaRPr lang="en-US" dirty="0"/>
          </a:p>
        </p:txBody>
      </p:sp>
      <p:sp>
        <p:nvSpPr>
          <p:cNvPr id="4" name="Slide Number Placeholder 3"/>
          <p:cNvSpPr>
            <a:spLocks noGrp="1"/>
          </p:cNvSpPr>
          <p:nvPr>
            <p:ph type="sldNum" sz="quarter" idx="10"/>
          </p:nvPr>
        </p:nvSpPr>
        <p:spPr/>
        <p:txBody>
          <a:bodyPr/>
          <a:lstStyle/>
          <a:p>
            <a:fld id="{9B36A9F9-031C-AA49-BE4B-FD997E988815}" type="slidenum">
              <a:rPr lang="en-US" smtClean="0"/>
              <a:t>5</a:t>
            </a:fld>
            <a:endParaRPr lang="en-US"/>
          </a:p>
        </p:txBody>
      </p:sp>
    </p:spTree>
    <p:extLst>
      <p:ext uri="{BB962C8B-B14F-4D97-AF65-F5344CB8AC3E}">
        <p14:creationId xmlns:p14="http://schemas.microsoft.com/office/powerpoint/2010/main" val="33957113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My understanding: Not sure what the optimal distance would be to discern</a:t>
            </a:r>
            <a:r>
              <a:rPr lang="en-US" baseline="0" dirty="0" smtClean="0"/>
              <a:t> the region in the image where the License Plate may exist based on this algorithm. What happens when you’re too close to the plate? What happens when you’re too far? According to the paper: highly dependent on the dimensions of the binary object. Obviously there has to be some equilibrium.</a:t>
            </a:r>
            <a:endParaRPr lang="en-US" dirty="0"/>
          </a:p>
        </p:txBody>
      </p:sp>
      <p:sp>
        <p:nvSpPr>
          <p:cNvPr id="4" name="Slide Number Placeholder 3"/>
          <p:cNvSpPr>
            <a:spLocks noGrp="1"/>
          </p:cNvSpPr>
          <p:nvPr>
            <p:ph type="sldNum" sz="quarter" idx="10"/>
          </p:nvPr>
        </p:nvSpPr>
        <p:spPr/>
        <p:txBody>
          <a:bodyPr/>
          <a:lstStyle/>
          <a:p>
            <a:fld id="{9B36A9F9-031C-AA49-BE4B-FD997E988815}" type="slidenum">
              <a:rPr lang="en-US" smtClean="0"/>
              <a:t>6</a:t>
            </a:fld>
            <a:endParaRPr lang="en-US"/>
          </a:p>
        </p:txBody>
      </p:sp>
    </p:spTree>
    <p:extLst>
      <p:ext uri="{BB962C8B-B14F-4D97-AF65-F5344CB8AC3E}">
        <p14:creationId xmlns:p14="http://schemas.microsoft.com/office/powerpoint/2010/main" val="33957113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My understanding: Limited application, and possibly</a:t>
            </a:r>
            <a:r>
              <a:rPr lang="en-US" baseline="0" dirty="0" smtClean="0"/>
              <a:t> well suited for highway ticketing systems. One thing that wasn’t clear to me in the survey paper is that the results are based on a priori knowledge of the license region. So obviously knowing where the license plates should be will more than likely inflate your results/accuracy.</a:t>
            </a:r>
            <a:endParaRPr lang="en-US" dirty="0"/>
          </a:p>
        </p:txBody>
      </p:sp>
      <p:sp>
        <p:nvSpPr>
          <p:cNvPr id="4" name="Slide Number Placeholder 3"/>
          <p:cNvSpPr>
            <a:spLocks noGrp="1"/>
          </p:cNvSpPr>
          <p:nvPr>
            <p:ph type="sldNum" sz="quarter" idx="10"/>
          </p:nvPr>
        </p:nvSpPr>
        <p:spPr/>
        <p:txBody>
          <a:bodyPr/>
          <a:lstStyle/>
          <a:p>
            <a:fld id="{9B36A9F9-031C-AA49-BE4B-FD997E988815}" type="slidenum">
              <a:rPr lang="en-US" smtClean="0"/>
              <a:t>7</a:t>
            </a:fld>
            <a:endParaRPr lang="en-US"/>
          </a:p>
        </p:txBody>
      </p:sp>
    </p:spTree>
    <p:extLst>
      <p:ext uri="{BB962C8B-B14F-4D97-AF65-F5344CB8AC3E}">
        <p14:creationId xmlns:p14="http://schemas.microsoft.com/office/powerpoint/2010/main" val="33957113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Look</a:t>
            </a:r>
            <a:r>
              <a:rPr lang="en-US" baseline="0" dirty="0" smtClean="0"/>
              <a:t> up notes from class on connected components… Also understanding of 4-connected and 8-connected from earlier in the semester…</a:t>
            </a:r>
            <a:endParaRPr lang="en-US" dirty="0"/>
          </a:p>
        </p:txBody>
      </p:sp>
      <p:sp>
        <p:nvSpPr>
          <p:cNvPr id="4" name="Slide Number Placeholder 3"/>
          <p:cNvSpPr>
            <a:spLocks noGrp="1"/>
          </p:cNvSpPr>
          <p:nvPr>
            <p:ph type="sldNum" sz="quarter" idx="10"/>
          </p:nvPr>
        </p:nvSpPr>
        <p:spPr/>
        <p:txBody>
          <a:bodyPr/>
          <a:lstStyle/>
          <a:p>
            <a:fld id="{9B36A9F9-031C-AA49-BE4B-FD997E988815}" type="slidenum">
              <a:rPr lang="en-US" smtClean="0"/>
              <a:t>8</a:t>
            </a:fld>
            <a:endParaRPr lang="en-US"/>
          </a:p>
        </p:txBody>
      </p:sp>
    </p:spTree>
    <p:extLst>
      <p:ext uri="{BB962C8B-B14F-4D97-AF65-F5344CB8AC3E}">
        <p14:creationId xmlns:p14="http://schemas.microsoft.com/office/powerpoint/2010/main" val="33957113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Sobel</a:t>
            </a:r>
            <a:r>
              <a:rPr lang="en-US" baseline="0" dirty="0" smtClean="0"/>
              <a:t> operator…..</a:t>
            </a:r>
            <a:endParaRPr lang="en-US" dirty="0"/>
          </a:p>
        </p:txBody>
      </p:sp>
      <p:sp>
        <p:nvSpPr>
          <p:cNvPr id="4" name="Slide Number Placeholder 3"/>
          <p:cNvSpPr>
            <a:spLocks noGrp="1"/>
          </p:cNvSpPr>
          <p:nvPr>
            <p:ph type="sldNum" sz="quarter" idx="10"/>
          </p:nvPr>
        </p:nvSpPr>
        <p:spPr/>
        <p:txBody>
          <a:bodyPr/>
          <a:lstStyle/>
          <a:p>
            <a:fld id="{9B36A9F9-031C-AA49-BE4B-FD997E988815}" type="slidenum">
              <a:rPr lang="en-US" smtClean="0"/>
              <a:t>9</a:t>
            </a:fld>
            <a:endParaRPr lang="en-US"/>
          </a:p>
        </p:txBody>
      </p:sp>
    </p:spTree>
    <p:extLst>
      <p:ext uri="{BB962C8B-B14F-4D97-AF65-F5344CB8AC3E}">
        <p14:creationId xmlns:p14="http://schemas.microsoft.com/office/powerpoint/2010/main" val="33957113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Global</a:t>
            </a:r>
            <a:r>
              <a:rPr lang="en-US" b="1" baseline="0" dirty="0" smtClean="0"/>
              <a:t> Image Processing </a:t>
            </a:r>
            <a:r>
              <a:rPr lang="en-US" baseline="0" dirty="0" smtClean="0"/>
              <a:t>– Using contrast variations across the entire image to determine where the LP exists.</a:t>
            </a:r>
          </a:p>
          <a:p>
            <a:r>
              <a:rPr lang="en-US" b="1" dirty="0" smtClean="0"/>
              <a:t>Partial Image Analysis </a:t>
            </a:r>
            <a:r>
              <a:rPr lang="en-US" dirty="0" smtClean="0"/>
              <a:t>– Where the vehicle is scanned with N-row distance, counting the existent edges (like previous slide)</a:t>
            </a:r>
          </a:p>
          <a:p>
            <a:r>
              <a:rPr lang="en-US" b="1" dirty="0" smtClean="0"/>
              <a:t>Statistical Measurements </a:t>
            </a:r>
            <a:r>
              <a:rPr lang="en-US" dirty="0" smtClean="0"/>
              <a:t>– Block-based gray-leve</a:t>
            </a:r>
            <a:r>
              <a:rPr lang="en-US" baseline="0" dirty="0" smtClean="0"/>
              <a:t>l processing, where blocks with a high edge magnitude or variance are identified as LP regions when certain geometrical criteria like area and aspect ratio are satisfied.</a:t>
            </a:r>
          </a:p>
          <a:p>
            <a:r>
              <a:rPr lang="en-US" b="1" baseline="0" dirty="0" smtClean="0"/>
              <a:t>Hierarchical Representation </a:t>
            </a:r>
            <a:r>
              <a:rPr lang="en-US" baseline="0" dirty="0" smtClean="0"/>
              <a:t>-  Vector quantization, which models the probability density functions by the distribution of prototype vectors. Another way of looking at it is taking a large set of points, which are vectors and placing them into groups that have approximately the same number of points that are relative to them. Examples in the paper use VQ or some striping method across the image to locate the region that has high contrast between the text and background.</a:t>
            </a:r>
          </a:p>
          <a:p>
            <a:r>
              <a:rPr lang="en-US" b="1" baseline="0" dirty="0" smtClean="0"/>
              <a:t>Probabilistic Object Tracking in Videos </a:t>
            </a:r>
            <a:r>
              <a:rPr lang="en-US" b="0" baseline="0" dirty="0" smtClean="0"/>
              <a:t>– Find the license plate and track it in successive video frames by following the probability density function propagation using condensation algorithm</a:t>
            </a:r>
            <a:endParaRPr lang="en-US" b="1" dirty="0"/>
          </a:p>
        </p:txBody>
      </p:sp>
      <p:sp>
        <p:nvSpPr>
          <p:cNvPr id="4" name="Slide Number Placeholder 3"/>
          <p:cNvSpPr>
            <a:spLocks noGrp="1"/>
          </p:cNvSpPr>
          <p:nvPr>
            <p:ph type="sldNum" sz="quarter" idx="10"/>
          </p:nvPr>
        </p:nvSpPr>
        <p:spPr/>
        <p:txBody>
          <a:bodyPr/>
          <a:lstStyle/>
          <a:p>
            <a:fld id="{9B36A9F9-031C-AA49-BE4B-FD997E988815}" type="slidenum">
              <a:rPr lang="en-US" smtClean="0"/>
              <a:t>10</a:t>
            </a:fld>
            <a:endParaRPr lang="en-US"/>
          </a:p>
        </p:txBody>
      </p:sp>
    </p:spTree>
    <p:extLst>
      <p:ext uri="{BB962C8B-B14F-4D97-AF65-F5344CB8AC3E}">
        <p14:creationId xmlns:p14="http://schemas.microsoft.com/office/powerpoint/2010/main" val="3395711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9BB51EE8-BD7F-5344-A3AB-BE0B6975041A}" type="datetime1">
              <a:rPr lang="en-US" smtClean="0"/>
              <a:t>4/23/13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CE4E509-3089-B441-946B-1736EECD1177}" type="slidenum">
              <a:rPr lang="en-US" smtClean="0"/>
              <a:t>‹#›</a:t>
            </a:fld>
            <a:endParaRPr lang="en-US"/>
          </a:p>
        </p:txBody>
      </p:sp>
    </p:spTree>
    <p:extLst>
      <p:ext uri="{BB962C8B-B14F-4D97-AF65-F5344CB8AC3E}">
        <p14:creationId xmlns:p14="http://schemas.microsoft.com/office/powerpoint/2010/main" val="17787599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43CAF99-83EF-3049-9CD8-050ED2FF1679}" type="datetime1">
              <a:rPr lang="en-US" smtClean="0"/>
              <a:t>4/23/13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CE4E509-3089-B441-946B-1736EECD1177}" type="slidenum">
              <a:rPr lang="en-US" smtClean="0"/>
              <a:t>‹#›</a:t>
            </a:fld>
            <a:endParaRPr lang="en-US"/>
          </a:p>
        </p:txBody>
      </p:sp>
    </p:spTree>
    <p:extLst>
      <p:ext uri="{BB962C8B-B14F-4D97-AF65-F5344CB8AC3E}">
        <p14:creationId xmlns:p14="http://schemas.microsoft.com/office/powerpoint/2010/main" val="7770729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0F225AF-5EE9-024E-8112-A592E348806E}" type="datetime1">
              <a:rPr lang="en-US" smtClean="0"/>
              <a:t>4/23/13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CE4E509-3089-B441-946B-1736EECD1177}" type="slidenum">
              <a:rPr lang="en-US" smtClean="0"/>
              <a:t>‹#›</a:t>
            </a:fld>
            <a:endParaRPr lang="en-US"/>
          </a:p>
        </p:txBody>
      </p:sp>
    </p:spTree>
    <p:extLst>
      <p:ext uri="{BB962C8B-B14F-4D97-AF65-F5344CB8AC3E}">
        <p14:creationId xmlns:p14="http://schemas.microsoft.com/office/powerpoint/2010/main" val="5426239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3851240-C3E6-274D-9399-A88761F5C85C}" type="datetime1">
              <a:rPr lang="en-US" smtClean="0"/>
              <a:t>4/23/13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CE4E509-3089-B441-946B-1736EECD1177}" type="slidenum">
              <a:rPr lang="en-US" smtClean="0"/>
              <a:t>‹#›</a:t>
            </a:fld>
            <a:endParaRPr lang="en-US"/>
          </a:p>
        </p:txBody>
      </p:sp>
    </p:spTree>
    <p:extLst>
      <p:ext uri="{BB962C8B-B14F-4D97-AF65-F5344CB8AC3E}">
        <p14:creationId xmlns:p14="http://schemas.microsoft.com/office/powerpoint/2010/main" val="15845643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A2B193D-7F0A-C048-B7E9-8CE785C3BE05}" type="datetime1">
              <a:rPr lang="en-US" smtClean="0"/>
              <a:t>4/23/13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CE4E509-3089-B441-946B-1736EECD1177}" type="slidenum">
              <a:rPr lang="en-US" smtClean="0"/>
              <a:t>‹#›</a:t>
            </a:fld>
            <a:endParaRPr lang="en-US"/>
          </a:p>
        </p:txBody>
      </p:sp>
    </p:spTree>
    <p:extLst>
      <p:ext uri="{BB962C8B-B14F-4D97-AF65-F5344CB8AC3E}">
        <p14:creationId xmlns:p14="http://schemas.microsoft.com/office/powerpoint/2010/main" val="14159087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ECBD3747-19C2-5740-871D-A8AD766BFA26}" type="datetime1">
              <a:rPr lang="en-US" smtClean="0"/>
              <a:t>4/23/13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CE4E509-3089-B441-946B-1736EECD1177}" type="slidenum">
              <a:rPr lang="en-US" smtClean="0"/>
              <a:t>‹#›</a:t>
            </a:fld>
            <a:endParaRPr lang="en-US"/>
          </a:p>
        </p:txBody>
      </p:sp>
    </p:spTree>
    <p:extLst>
      <p:ext uri="{BB962C8B-B14F-4D97-AF65-F5344CB8AC3E}">
        <p14:creationId xmlns:p14="http://schemas.microsoft.com/office/powerpoint/2010/main" val="10764189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81D2C3B1-3E9D-8844-8116-2E8F98747F05}" type="datetime1">
              <a:rPr lang="en-US" smtClean="0"/>
              <a:t>4/23/13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CE4E509-3089-B441-946B-1736EECD1177}" type="slidenum">
              <a:rPr lang="en-US" smtClean="0"/>
              <a:t>‹#›</a:t>
            </a:fld>
            <a:endParaRPr lang="en-US"/>
          </a:p>
        </p:txBody>
      </p:sp>
    </p:spTree>
    <p:extLst>
      <p:ext uri="{BB962C8B-B14F-4D97-AF65-F5344CB8AC3E}">
        <p14:creationId xmlns:p14="http://schemas.microsoft.com/office/powerpoint/2010/main" val="20275875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E82E75A-965C-D448-BDC8-9F0FDD4E5A32}" type="datetime1">
              <a:rPr lang="en-US" smtClean="0"/>
              <a:t>4/23/13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CE4E509-3089-B441-946B-1736EECD1177}" type="slidenum">
              <a:rPr lang="en-US" smtClean="0"/>
              <a:t>‹#›</a:t>
            </a:fld>
            <a:endParaRPr lang="en-US"/>
          </a:p>
        </p:txBody>
      </p:sp>
    </p:spTree>
    <p:extLst>
      <p:ext uri="{BB962C8B-B14F-4D97-AF65-F5344CB8AC3E}">
        <p14:creationId xmlns:p14="http://schemas.microsoft.com/office/powerpoint/2010/main" val="11555151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5850084-45BB-C845-81FA-69D5CC47A202}" type="datetime1">
              <a:rPr lang="en-US" smtClean="0"/>
              <a:t>4/23/13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CE4E509-3089-B441-946B-1736EECD1177}" type="slidenum">
              <a:rPr lang="en-US" smtClean="0"/>
              <a:t>‹#›</a:t>
            </a:fld>
            <a:endParaRPr lang="en-US"/>
          </a:p>
        </p:txBody>
      </p:sp>
    </p:spTree>
    <p:extLst>
      <p:ext uri="{BB962C8B-B14F-4D97-AF65-F5344CB8AC3E}">
        <p14:creationId xmlns:p14="http://schemas.microsoft.com/office/powerpoint/2010/main" val="6838684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4B695A4-E5E9-1C4D-A404-369BC18BA1D3}" type="datetime1">
              <a:rPr lang="en-US" smtClean="0"/>
              <a:t>4/23/13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CE4E509-3089-B441-946B-1736EECD1177}" type="slidenum">
              <a:rPr lang="en-US" smtClean="0"/>
              <a:t>‹#›</a:t>
            </a:fld>
            <a:endParaRPr lang="en-US"/>
          </a:p>
        </p:txBody>
      </p:sp>
    </p:spTree>
    <p:extLst>
      <p:ext uri="{BB962C8B-B14F-4D97-AF65-F5344CB8AC3E}">
        <p14:creationId xmlns:p14="http://schemas.microsoft.com/office/powerpoint/2010/main" val="33170104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E21E2D2-B24F-9744-A18F-EB3FBF9E73BF}" type="datetime1">
              <a:rPr lang="en-US" smtClean="0"/>
              <a:t>4/23/13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CE4E509-3089-B441-946B-1736EECD1177}" type="slidenum">
              <a:rPr lang="en-US" smtClean="0"/>
              <a:t>‹#›</a:t>
            </a:fld>
            <a:endParaRPr lang="en-US"/>
          </a:p>
        </p:txBody>
      </p:sp>
    </p:spTree>
    <p:extLst>
      <p:ext uri="{BB962C8B-B14F-4D97-AF65-F5344CB8AC3E}">
        <p14:creationId xmlns:p14="http://schemas.microsoft.com/office/powerpoint/2010/main" val="284628238"/>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8C1494C-ADC4-C648-843C-68E7C5D3B000}" type="datetime1">
              <a:rPr lang="en-US" smtClean="0"/>
              <a:t>4/23/13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CE4E509-3089-B441-946B-1736EECD1177}" type="slidenum">
              <a:rPr lang="en-US" smtClean="0"/>
              <a:t>‹#›</a:t>
            </a:fld>
            <a:endParaRPr lang="en-US"/>
          </a:p>
        </p:txBody>
      </p:sp>
    </p:spTree>
    <p:extLst>
      <p:ext uri="{BB962C8B-B14F-4D97-AF65-F5344CB8AC3E}">
        <p14:creationId xmlns:p14="http://schemas.microsoft.com/office/powerpoint/2010/main" val="14246428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em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3.em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4.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5.em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6.emf"/></Relationships>
</file>

<file path=ppt/slides/_rels/slide26.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hyperlink" Target="http://math.berkeley.edu/~sethian/2006/Explanations/Movielevelsetexplain_marching.mpeg"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1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11.emf"/></Relationships>
</file>

<file path=ppt/slides/_rels/slide33.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14.em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License Plate Recognition From Still Images and Video Sequences: </a:t>
            </a:r>
            <a:br>
              <a:rPr lang="en-US" dirty="0" smtClean="0"/>
            </a:br>
            <a:r>
              <a:rPr lang="en-US" dirty="0" smtClean="0"/>
              <a:t>A Survey</a:t>
            </a:r>
            <a:endParaRPr lang="en-US" dirty="0"/>
          </a:p>
        </p:txBody>
      </p:sp>
      <p:sp>
        <p:nvSpPr>
          <p:cNvPr id="3" name="Subtitle 2"/>
          <p:cNvSpPr>
            <a:spLocks noGrp="1"/>
          </p:cNvSpPr>
          <p:nvPr>
            <p:ph type="subTitle" idx="1"/>
          </p:nvPr>
        </p:nvSpPr>
        <p:spPr/>
        <p:txBody>
          <a:bodyPr/>
          <a:lstStyle/>
          <a:p>
            <a:r>
              <a:rPr lang="en-US" dirty="0" smtClean="0"/>
              <a:t>Based on </a:t>
            </a:r>
            <a:r>
              <a:rPr lang="en-US" dirty="0" err="1" smtClean="0"/>
              <a:t>Anagnostopoulous</a:t>
            </a:r>
            <a:r>
              <a:rPr lang="en-US" dirty="0" smtClean="0"/>
              <a:t> Paper</a:t>
            </a:r>
          </a:p>
          <a:p>
            <a:r>
              <a:rPr lang="en-US" dirty="0" smtClean="0"/>
              <a:t>Presented by: Krikor Hovasapian</a:t>
            </a:r>
          </a:p>
          <a:p>
            <a:r>
              <a:rPr lang="en-US" dirty="0" smtClean="0"/>
              <a:t>ECG 795 4/25/2013</a:t>
            </a:r>
            <a:endParaRPr lang="en-US" dirty="0"/>
          </a:p>
        </p:txBody>
      </p:sp>
    </p:spTree>
    <p:extLst>
      <p:ext uri="{BB962C8B-B14F-4D97-AF65-F5344CB8AC3E}">
        <p14:creationId xmlns:p14="http://schemas.microsoft.com/office/powerpoint/2010/main" val="483956387"/>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solidFill>
                  <a:srgbClr val="FF0000"/>
                </a:solidFill>
              </a:rPr>
              <a:t>Gray-Level Processing</a:t>
            </a:r>
            <a:endParaRPr lang="en-US" dirty="0">
              <a:solidFill>
                <a:srgbClr val="FF0000"/>
              </a:solidFill>
            </a:endParaRPr>
          </a:p>
        </p:txBody>
      </p:sp>
      <p:sp>
        <p:nvSpPr>
          <p:cNvPr id="3" name="Content Placeholder 2"/>
          <p:cNvSpPr>
            <a:spLocks noGrp="1"/>
          </p:cNvSpPr>
          <p:nvPr>
            <p:ph idx="1"/>
          </p:nvPr>
        </p:nvSpPr>
        <p:spPr/>
        <p:txBody>
          <a:bodyPr>
            <a:normAutofit/>
          </a:bodyPr>
          <a:lstStyle/>
          <a:p>
            <a:r>
              <a:rPr lang="en-US" sz="2400" dirty="0" smtClean="0">
                <a:solidFill>
                  <a:srgbClr val="000000"/>
                </a:solidFill>
              </a:rPr>
              <a:t>Seven methods proposed in survey:</a:t>
            </a:r>
          </a:p>
          <a:p>
            <a:pPr lvl="1"/>
            <a:r>
              <a:rPr lang="en-US" sz="2000" dirty="0" smtClean="0">
                <a:solidFill>
                  <a:srgbClr val="000000"/>
                </a:solidFill>
              </a:rPr>
              <a:t>Global Image Processing</a:t>
            </a:r>
          </a:p>
          <a:p>
            <a:pPr lvl="1"/>
            <a:r>
              <a:rPr lang="en-US" sz="2000" dirty="0" smtClean="0">
                <a:solidFill>
                  <a:srgbClr val="000000"/>
                </a:solidFill>
              </a:rPr>
              <a:t>Partial Image Analysis</a:t>
            </a:r>
          </a:p>
          <a:p>
            <a:pPr lvl="1"/>
            <a:r>
              <a:rPr lang="en-US" sz="2000" dirty="0" smtClean="0">
                <a:solidFill>
                  <a:srgbClr val="000000"/>
                </a:solidFill>
              </a:rPr>
              <a:t>Statistical Measurements</a:t>
            </a:r>
          </a:p>
          <a:p>
            <a:pPr lvl="1"/>
            <a:r>
              <a:rPr lang="en-US" sz="2000" dirty="0" smtClean="0">
                <a:solidFill>
                  <a:srgbClr val="000000"/>
                </a:solidFill>
              </a:rPr>
              <a:t>Hierarchical Representation</a:t>
            </a:r>
          </a:p>
          <a:p>
            <a:pPr lvl="1"/>
            <a:r>
              <a:rPr lang="en-US" sz="2000" dirty="0" smtClean="0">
                <a:solidFill>
                  <a:srgbClr val="000000"/>
                </a:solidFill>
              </a:rPr>
              <a:t>Probabilistic Object Tracking in Videos</a:t>
            </a:r>
          </a:p>
          <a:p>
            <a:pPr lvl="1"/>
            <a:r>
              <a:rPr lang="en-US" sz="2000" dirty="0" smtClean="0">
                <a:solidFill>
                  <a:srgbClr val="FF0000"/>
                </a:solidFill>
              </a:rPr>
              <a:t>Region Segmentation</a:t>
            </a:r>
            <a:endParaRPr lang="en-US" sz="2000" dirty="0" smtClean="0">
              <a:solidFill>
                <a:srgbClr val="000000"/>
              </a:solidFill>
            </a:endParaRPr>
          </a:p>
          <a:p>
            <a:pPr lvl="1"/>
            <a:r>
              <a:rPr lang="en-US" sz="2000" dirty="0" smtClean="0">
                <a:solidFill>
                  <a:srgbClr val="FF0000"/>
                </a:solidFill>
              </a:rPr>
              <a:t>Image Transformation</a:t>
            </a:r>
          </a:p>
        </p:txBody>
      </p:sp>
      <p:sp>
        <p:nvSpPr>
          <p:cNvPr id="5" name="Slide Number Placeholder 4"/>
          <p:cNvSpPr>
            <a:spLocks noGrp="1"/>
          </p:cNvSpPr>
          <p:nvPr>
            <p:ph type="sldNum" sz="quarter" idx="12"/>
          </p:nvPr>
        </p:nvSpPr>
        <p:spPr/>
        <p:txBody>
          <a:bodyPr/>
          <a:lstStyle/>
          <a:p>
            <a:fld id="{ECE4E509-3089-B441-946B-1736EECD1177}" type="slidenum">
              <a:rPr lang="en-US" smtClean="0"/>
              <a:t>10</a:t>
            </a:fld>
            <a:endParaRPr lang="en-US"/>
          </a:p>
        </p:txBody>
      </p:sp>
      <p:sp>
        <p:nvSpPr>
          <p:cNvPr id="6" name="TextBox 5"/>
          <p:cNvSpPr txBox="1"/>
          <p:nvPr/>
        </p:nvSpPr>
        <p:spPr>
          <a:xfrm>
            <a:off x="765709" y="5507038"/>
            <a:ext cx="184666"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762005333"/>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solidFill>
                  <a:srgbClr val="FF0000"/>
                </a:solidFill>
              </a:rPr>
              <a:t>Region Segmentation</a:t>
            </a:r>
            <a:endParaRPr lang="en-US" dirty="0">
              <a:solidFill>
                <a:srgbClr val="FF0000"/>
              </a:solidFill>
            </a:endParaRPr>
          </a:p>
        </p:txBody>
      </p:sp>
      <p:sp>
        <p:nvSpPr>
          <p:cNvPr id="3" name="Content Placeholder 2"/>
          <p:cNvSpPr>
            <a:spLocks noGrp="1"/>
          </p:cNvSpPr>
          <p:nvPr>
            <p:ph idx="1"/>
          </p:nvPr>
        </p:nvSpPr>
        <p:spPr/>
        <p:txBody>
          <a:bodyPr>
            <a:normAutofit/>
          </a:bodyPr>
          <a:lstStyle/>
          <a:p>
            <a:r>
              <a:rPr lang="en-US" sz="2000" dirty="0" smtClean="0"/>
              <a:t>Sliding Concentric Windows (SCW) proposed in </a:t>
            </a:r>
            <a:r>
              <a:rPr lang="en-US" sz="2000" dirty="0" err="1" smtClean="0"/>
              <a:t>Anagnostopoulos</a:t>
            </a:r>
            <a:r>
              <a:rPr lang="en-US" sz="2000" dirty="0" smtClean="0"/>
              <a:t> [39]</a:t>
            </a:r>
          </a:p>
          <a:p>
            <a:r>
              <a:rPr lang="en-US" sz="2000" dirty="0" smtClean="0"/>
              <a:t>Used to find the local irregularities in the image.</a:t>
            </a:r>
          </a:p>
          <a:p>
            <a:r>
              <a:rPr lang="en-US" sz="2000" dirty="0" smtClean="0"/>
              <a:t>Process Used:</a:t>
            </a:r>
          </a:p>
          <a:p>
            <a:pPr lvl="1"/>
            <a:r>
              <a:rPr lang="en-US" sz="1600" dirty="0" smtClean="0"/>
              <a:t>Image statistics such as standard deviation and mean value are used as “heuristics” for locating the License Plate.</a:t>
            </a:r>
          </a:p>
          <a:p>
            <a:pPr lvl="1"/>
            <a:r>
              <a:rPr lang="en-US" sz="1600" dirty="0" smtClean="0"/>
              <a:t>Uses concentric windows X1 x Y1 (inner) and X2 x Y2 (outer) to slide across the image from left to right and top to bottom.</a:t>
            </a:r>
          </a:p>
          <a:p>
            <a:pPr lvl="1"/>
            <a:r>
              <a:rPr lang="en-US" sz="1600" dirty="0" smtClean="0"/>
              <a:t>At each pixel the standard deviation and mean value are calculated.</a:t>
            </a:r>
          </a:p>
          <a:p>
            <a:pPr lvl="1"/>
            <a:r>
              <a:rPr lang="en-US" sz="1600" dirty="0" smtClean="0"/>
              <a:t>Based on some user defined threshold, if the ratio of the two statistics is exceeded, then the pixel is considered to be part of the License Plate.</a:t>
            </a:r>
          </a:p>
          <a:p>
            <a:r>
              <a:rPr lang="en-US" sz="2000" dirty="0" smtClean="0"/>
              <a:t>Success Rate: 96.5% plate localization</a:t>
            </a:r>
          </a:p>
          <a:p>
            <a:r>
              <a:rPr lang="en-US" sz="2000" dirty="0" smtClean="0"/>
              <a:t>No mention of performance metrics in survey.</a:t>
            </a:r>
          </a:p>
        </p:txBody>
      </p:sp>
      <p:sp>
        <p:nvSpPr>
          <p:cNvPr id="5" name="Slide Number Placeholder 4"/>
          <p:cNvSpPr>
            <a:spLocks noGrp="1"/>
          </p:cNvSpPr>
          <p:nvPr>
            <p:ph type="sldNum" sz="quarter" idx="12"/>
          </p:nvPr>
        </p:nvSpPr>
        <p:spPr/>
        <p:txBody>
          <a:bodyPr/>
          <a:lstStyle/>
          <a:p>
            <a:fld id="{ECE4E509-3089-B441-946B-1736EECD1177}" type="slidenum">
              <a:rPr lang="en-US" smtClean="0"/>
              <a:t>11</a:t>
            </a:fld>
            <a:endParaRPr lang="en-US"/>
          </a:p>
        </p:txBody>
      </p:sp>
      <p:sp>
        <p:nvSpPr>
          <p:cNvPr id="6" name="TextBox 5"/>
          <p:cNvSpPr txBox="1"/>
          <p:nvPr/>
        </p:nvSpPr>
        <p:spPr>
          <a:xfrm>
            <a:off x="765709" y="5507038"/>
            <a:ext cx="184666"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630647940"/>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solidFill>
                  <a:srgbClr val="FF0000"/>
                </a:solidFill>
              </a:rPr>
              <a:t>Region Segmentation</a:t>
            </a:r>
            <a:endParaRPr lang="en-US" dirty="0">
              <a:solidFill>
                <a:srgbClr val="FF0000"/>
              </a:solidFill>
            </a:endParaRPr>
          </a:p>
        </p:txBody>
      </p:sp>
      <p:sp>
        <p:nvSpPr>
          <p:cNvPr id="5" name="Slide Number Placeholder 4"/>
          <p:cNvSpPr>
            <a:spLocks noGrp="1"/>
          </p:cNvSpPr>
          <p:nvPr>
            <p:ph type="sldNum" sz="quarter" idx="12"/>
          </p:nvPr>
        </p:nvSpPr>
        <p:spPr/>
        <p:txBody>
          <a:bodyPr/>
          <a:lstStyle/>
          <a:p>
            <a:fld id="{ECE4E509-3089-B441-946B-1736EECD1177}" type="slidenum">
              <a:rPr lang="en-US" smtClean="0"/>
              <a:t>12</a:t>
            </a:fld>
            <a:endParaRPr lang="en-US"/>
          </a:p>
        </p:txBody>
      </p:sp>
      <p:sp>
        <p:nvSpPr>
          <p:cNvPr id="6" name="TextBox 5"/>
          <p:cNvSpPr txBox="1"/>
          <p:nvPr/>
        </p:nvSpPr>
        <p:spPr>
          <a:xfrm>
            <a:off x="765709" y="5507038"/>
            <a:ext cx="184666" cy="369332"/>
          </a:xfrm>
          <a:prstGeom prst="rect">
            <a:avLst/>
          </a:prstGeom>
          <a:noFill/>
        </p:spPr>
        <p:txBody>
          <a:bodyPr wrap="none" rtlCol="0">
            <a:spAutoFit/>
          </a:bodyPr>
          <a:lstStyle/>
          <a:p>
            <a:endParaRPr lang="en-US" dirty="0"/>
          </a:p>
        </p:txBody>
      </p:sp>
      <p:pic>
        <p:nvPicPr>
          <p:cNvPr id="7" name="Picture 6"/>
          <p:cNvPicPr>
            <a:picLocks noChangeAspect="1"/>
          </p:cNvPicPr>
          <p:nvPr/>
        </p:nvPicPr>
        <p:blipFill>
          <a:blip r:embed="rId3"/>
          <a:stretch>
            <a:fillRect/>
          </a:stretch>
        </p:blipFill>
        <p:spPr>
          <a:xfrm>
            <a:off x="1981199" y="1417638"/>
            <a:ext cx="5401733" cy="4639135"/>
          </a:xfrm>
          <a:prstGeom prst="rect">
            <a:avLst/>
          </a:prstGeom>
        </p:spPr>
      </p:pic>
      <p:sp>
        <p:nvSpPr>
          <p:cNvPr id="8" name="TextBox 7"/>
          <p:cNvSpPr txBox="1"/>
          <p:nvPr/>
        </p:nvSpPr>
        <p:spPr>
          <a:xfrm>
            <a:off x="711200" y="6225545"/>
            <a:ext cx="7484533" cy="261610"/>
          </a:xfrm>
          <a:prstGeom prst="rect">
            <a:avLst/>
          </a:prstGeom>
          <a:noFill/>
        </p:spPr>
        <p:txBody>
          <a:bodyPr wrap="square" rtlCol="0">
            <a:spAutoFit/>
          </a:bodyPr>
          <a:lstStyle/>
          <a:p>
            <a:pPr algn="ctr"/>
            <a:r>
              <a:rPr lang="en-US" sz="1100" b="1" dirty="0" smtClean="0"/>
              <a:t>Image taken from: </a:t>
            </a:r>
            <a:r>
              <a:rPr lang="en-US" sz="1100" b="1" dirty="0" err="1" smtClean="0"/>
              <a:t>Anagnostopoulos</a:t>
            </a:r>
            <a:r>
              <a:rPr lang="en-US" sz="1100" b="1" dirty="0" smtClean="0"/>
              <a:t> et al. License Plate Recognition From Still Images and Video Sequences 2008</a:t>
            </a:r>
            <a:endParaRPr lang="en-US" sz="1100" b="1" dirty="0"/>
          </a:p>
        </p:txBody>
      </p:sp>
    </p:spTree>
    <p:extLst>
      <p:ext uri="{BB962C8B-B14F-4D97-AF65-F5344CB8AC3E}">
        <p14:creationId xmlns:p14="http://schemas.microsoft.com/office/powerpoint/2010/main" val="3830799729"/>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solidFill>
                  <a:srgbClr val="FF0000"/>
                </a:solidFill>
              </a:rPr>
              <a:t>Image Transformation</a:t>
            </a:r>
            <a:endParaRPr lang="en-US" dirty="0">
              <a:solidFill>
                <a:srgbClr val="FF0000"/>
              </a:solidFill>
            </a:endParaRPr>
          </a:p>
        </p:txBody>
      </p:sp>
      <p:sp>
        <p:nvSpPr>
          <p:cNvPr id="5" name="Slide Number Placeholder 4"/>
          <p:cNvSpPr>
            <a:spLocks noGrp="1"/>
          </p:cNvSpPr>
          <p:nvPr>
            <p:ph type="sldNum" sz="quarter" idx="12"/>
          </p:nvPr>
        </p:nvSpPr>
        <p:spPr/>
        <p:txBody>
          <a:bodyPr/>
          <a:lstStyle/>
          <a:p>
            <a:fld id="{ECE4E509-3089-B441-946B-1736EECD1177}" type="slidenum">
              <a:rPr lang="en-US" smtClean="0"/>
              <a:t>13</a:t>
            </a:fld>
            <a:endParaRPr lang="en-US"/>
          </a:p>
        </p:txBody>
      </p:sp>
      <p:sp>
        <p:nvSpPr>
          <p:cNvPr id="6" name="TextBox 5"/>
          <p:cNvSpPr txBox="1"/>
          <p:nvPr/>
        </p:nvSpPr>
        <p:spPr>
          <a:xfrm>
            <a:off x="765709" y="5507038"/>
            <a:ext cx="184666" cy="369332"/>
          </a:xfrm>
          <a:prstGeom prst="rect">
            <a:avLst/>
          </a:prstGeom>
          <a:noFill/>
        </p:spPr>
        <p:txBody>
          <a:bodyPr wrap="none" rtlCol="0">
            <a:spAutoFit/>
          </a:bodyPr>
          <a:lstStyle/>
          <a:p>
            <a:endParaRPr lang="en-US" dirty="0"/>
          </a:p>
        </p:txBody>
      </p:sp>
      <p:sp>
        <p:nvSpPr>
          <p:cNvPr id="9" name="Content Placeholder 2"/>
          <p:cNvSpPr>
            <a:spLocks noGrp="1"/>
          </p:cNvSpPr>
          <p:nvPr>
            <p:ph idx="1"/>
          </p:nvPr>
        </p:nvSpPr>
        <p:spPr>
          <a:xfrm>
            <a:off x="457200" y="1600200"/>
            <a:ext cx="8229600" cy="4525963"/>
          </a:xfrm>
        </p:spPr>
        <p:txBody>
          <a:bodyPr>
            <a:normAutofit/>
          </a:bodyPr>
          <a:lstStyle/>
          <a:p>
            <a:r>
              <a:rPr lang="en-US" sz="2000" dirty="0" smtClean="0"/>
              <a:t>A good number of papers cited use some form of image transformation</a:t>
            </a:r>
          </a:p>
          <a:p>
            <a:r>
              <a:rPr lang="en-US" sz="2000" dirty="0" smtClean="0"/>
              <a:t>[21] used Gabor Filters for texture analysis and reported 98% success rate for LP detection.</a:t>
            </a:r>
          </a:p>
          <a:p>
            <a:r>
              <a:rPr lang="en-US" sz="2000" b="1" u="sng" dirty="0" smtClean="0"/>
              <a:t>Disadvantage</a:t>
            </a:r>
            <a:r>
              <a:rPr lang="en-US" sz="2000" dirty="0" smtClean="0"/>
              <a:t>: Acquisition on fixed and specific angles with small sample images. Computationally expensive and slow.</a:t>
            </a:r>
          </a:p>
          <a:p>
            <a:endParaRPr lang="en-US" sz="2000" dirty="0"/>
          </a:p>
          <a:p>
            <a:r>
              <a:rPr lang="en-US" sz="2000" dirty="0" smtClean="0"/>
              <a:t>[25] used a combination of Hough Transform and Contour Algorithm, which produces higher accuracy/faster computation for RT systems.</a:t>
            </a:r>
          </a:p>
          <a:p>
            <a:r>
              <a:rPr lang="en-US" sz="2000" b="1" dirty="0" smtClean="0"/>
              <a:t>Success Rate: </a:t>
            </a:r>
            <a:r>
              <a:rPr lang="en-US" sz="2000" dirty="0" smtClean="0"/>
              <a:t>98.8% (average)</a:t>
            </a:r>
          </a:p>
          <a:p>
            <a:r>
              <a:rPr lang="en-US" sz="2000" b="1" u="sng" dirty="0" smtClean="0"/>
              <a:t>Disadvantage</a:t>
            </a:r>
            <a:r>
              <a:rPr lang="en-US" sz="2000" dirty="0" smtClean="0"/>
              <a:t>: HT is also computationally expensive if used on binary images with greater number of pixels.</a:t>
            </a:r>
          </a:p>
        </p:txBody>
      </p:sp>
    </p:spTree>
    <p:extLst>
      <p:ext uri="{BB962C8B-B14F-4D97-AF65-F5344CB8AC3E}">
        <p14:creationId xmlns:p14="http://schemas.microsoft.com/office/powerpoint/2010/main" val="685142328"/>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solidFill>
                  <a:srgbClr val="FF0000"/>
                </a:solidFill>
              </a:rPr>
              <a:t>Image Transformation</a:t>
            </a:r>
            <a:endParaRPr lang="en-US" dirty="0">
              <a:solidFill>
                <a:srgbClr val="FF0000"/>
              </a:solidFill>
            </a:endParaRPr>
          </a:p>
        </p:txBody>
      </p:sp>
      <p:sp>
        <p:nvSpPr>
          <p:cNvPr id="5" name="Slide Number Placeholder 4"/>
          <p:cNvSpPr>
            <a:spLocks noGrp="1"/>
          </p:cNvSpPr>
          <p:nvPr>
            <p:ph type="sldNum" sz="quarter" idx="12"/>
          </p:nvPr>
        </p:nvSpPr>
        <p:spPr/>
        <p:txBody>
          <a:bodyPr/>
          <a:lstStyle/>
          <a:p>
            <a:fld id="{ECE4E509-3089-B441-946B-1736EECD1177}" type="slidenum">
              <a:rPr lang="en-US" smtClean="0"/>
              <a:t>14</a:t>
            </a:fld>
            <a:endParaRPr lang="en-US"/>
          </a:p>
        </p:txBody>
      </p:sp>
      <p:sp>
        <p:nvSpPr>
          <p:cNvPr id="6" name="TextBox 5"/>
          <p:cNvSpPr txBox="1"/>
          <p:nvPr/>
        </p:nvSpPr>
        <p:spPr>
          <a:xfrm>
            <a:off x="765709" y="5507038"/>
            <a:ext cx="184666" cy="369332"/>
          </a:xfrm>
          <a:prstGeom prst="rect">
            <a:avLst/>
          </a:prstGeom>
          <a:noFill/>
        </p:spPr>
        <p:txBody>
          <a:bodyPr wrap="none" rtlCol="0">
            <a:spAutoFit/>
          </a:bodyPr>
          <a:lstStyle/>
          <a:p>
            <a:endParaRPr lang="en-US" dirty="0"/>
          </a:p>
        </p:txBody>
      </p:sp>
      <p:sp>
        <p:nvSpPr>
          <p:cNvPr id="9" name="Content Placeholder 2"/>
          <p:cNvSpPr>
            <a:spLocks noGrp="1"/>
          </p:cNvSpPr>
          <p:nvPr>
            <p:ph idx="1"/>
          </p:nvPr>
        </p:nvSpPr>
        <p:spPr>
          <a:xfrm>
            <a:off x="457200" y="1600200"/>
            <a:ext cx="8229600" cy="4525963"/>
          </a:xfrm>
        </p:spPr>
        <p:txBody>
          <a:bodyPr>
            <a:normAutofit/>
          </a:bodyPr>
          <a:lstStyle/>
          <a:p>
            <a:r>
              <a:rPr lang="en-US" sz="2000" dirty="0" smtClean="0"/>
              <a:t>Wavelet Transform for extracting important contrast features.</a:t>
            </a:r>
          </a:p>
          <a:p>
            <a:r>
              <a:rPr lang="en-US" sz="2000" dirty="0" err="1" smtClean="0"/>
              <a:t>Subimage</a:t>
            </a:r>
            <a:r>
              <a:rPr lang="en-US" sz="2000" dirty="0" smtClean="0"/>
              <a:t> divided into 4 regions: (LL,LH, HL,HH)</a:t>
            </a:r>
          </a:p>
          <a:p>
            <a:r>
              <a:rPr lang="en-US" sz="2000" b="1" dirty="0" smtClean="0"/>
              <a:t>Success Rate</a:t>
            </a:r>
            <a:r>
              <a:rPr lang="en-US" sz="2000" dirty="0" smtClean="0"/>
              <a:t>: 92.4%</a:t>
            </a:r>
          </a:p>
          <a:p>
            <a:r>
              <a:rPr lang="en-US" sz="2000" b="1" u="sng" dirty="0" smtClean="0"/>
              <a:t>Disadvantage</a:t>
            </a:r>
            <a:r>
              <a:rPr lang="en-US" sz="2000" dirty="0" smtClean="0"/>
              <a:t>: Unreliable when the distance between the vehicle and camera is too close/far.</a:t>
            </a:r>
          </a:p>
          <a:p>
            <a:endParaRPr lang="en-US" sz="2000" dirty="0"/>
          </a:p>
        </p:txBody>
      </p:sp>
      <p:pic>
        <p:nvPicPr>
          <p:cNvPr id="3" name="Picture 2"/>
          <p:cNvPicPr>
            <a:picLocks noChangeAspect="1"/>
          </p:cNvPicPr>
          <p:nvPr/>
        </p:nvPicPr>
        <p:blipFill>
          <a:blip r:embed="rId3"/>
          <a:stretch>
            <a:fillRect/>
          </a:stretch>
        </p:blipFill>
        <p:spPr>
          <a:xfrm>
            <a:off x="3691466" y="3109771"/>
            <a:ext cx="4605867" cy="3016391"/>
          </a:xfrm>
          <a:prstGeom prst="rect">
            <a:avLst/>
          </a:prstGeom>
        </p:spPr>
      </p:pic>
      <p:sp>
        <p:nvSpPr>
          <p:cNvPr id="7" name="TextBox 6"/>
          <p:cNvSpPr txBox="1"/>
          <p:nvPr/>
        </p:nvSpPr>
        <p:spPr>
          <a:xfrm>
            <a:off x="711200" y="6225545"/>
            <a:ext cx="7484533" cy="261610"/>
          </a:xfrm>
          <a:prstGeom prst="rect">
            <a:avLst/>
          </a:prstGeom>
          <a:noFill/>
        </p:spPr>
        <p:txBody>
          <a:bodyPr wrap="square" rtlCol="0">
            <a:spAutoFit/>
          </a:bodyPr>
          <a:lstStyle/>
          <a:p>
            <a:pPr algn="ctr"/>
            <a:r>
              <a:rPr lang="en-US" sz="1100" b="1" dirty="0" smtClean="0"/>
              <a:t>Image taken from: </a:t>
            </a:r>
            <a:r>
              <a:rPr lang="en-US" sz="1100" b="1" dirty="0" err="1" smtClean="0"/>
              <a:t>Anagnostopoulos</a:t>
            </a:r>
            <a:r>
              <a:rPr lang="en-US" sz="1100" b="1" dirty="0" smtClean="0"/>
              <a:t> et al. License Plate Recognition From Still Images and Video Sequences 2008</a:t>
            </a:r>
            <a:endParaRPr lang="en-US" sz="1100" b="1" dirty="0"/>
          </a:p>
        </p:txBody>
      </p:sp>
    </p:spTree>
    <p:extLst>
      <p:ext uri="{BB962C8B-B14F-4D97-AF65-F5344CB8AC3E}">
        <p14:creationId xmlns:p14="http://schemas.microsoft.com/office/powerpoint/2010/main" val="3407017909"/>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solidFill>
                  <a:srgbClr val="FF0000"/>
                </a:solidFill>
              </a:rPr>
              <a:t>Color Processing</a:t>
            </a:r>
            <a:endParaRPr lang="en-US" dirty="0">
              <a:solidFill>
                <a:srgbClr val="FF0000"/>
              </a:solidFill>
            </a:endParaRPr>
          </a:p>
        </p:txBody>
      </p:sp>
      <p:sp>
        <p:nvSpPr>
          <p:cNvPr id="5" name="Slide Number Placeholder 4"/>
          <p:cNvSpPr>
            <a:spLocks noGrp="1"/>
          </p:cNvSpPr>
          <p:nvPr>
            <p:ph type="sldNum" sz="quarter" idx="12"/>
          </p:nvPr>
        </p:nvSpPr>
        <p:spPr/>
        <p:txBody>
          <a:bodyPr/>
          <a:lstStyle/>
          <a:p>
            <a:fld id="{ECE4E509-3089-B441-946B-1736EECD1177}" type="slidenum">
              <a:rPr lang="en-US" smtClean="0"/>
              <a:t>15</a:t>
            </a:fld>
            <a:endParaRPr lang="en-US"/>
          </a:p>
        </p:txBody>
      </p:sp>
      <p:sp>
        <p:nvSpPr>
          <p:cNvPr id="6" name="TextBox 5"/>
          <p:cNvSpPr txBox="1"/>
          <p:nvPr/>
        </p:nvSpPr>
        <p:spPr>
          <a:xfrm>
            <a:off x="765709" y="5507038"/>
            <a:ext cx="184666" cy="369332"/>
          </a:xfrm>
          <a:prstGeom prst="rect">
            <a:avLst/>
          </a:prstGeom>
          <a:noFill/>
        </p:spPr>
        <p:txBody>
          <a:bodyPr wrap="none" rtlCol="0">
            <a:spAutoFit/>
          </a:bodyPr>
          <a:lstStyle/>
          <a:p>
            <a:endParaRPr lang="en-US" dirty="0"/>
          </a:p>
        </p:txBody>
      </p:sp>
      <p:sp>
        <p:nvSpPr>
          <p:cNvPr id="9" name="Content Placeholder 2"/>
          <p:cNvSpPr>
            <a:spLocks noGrp="1"/>
          </p:cNvSpPr>
          <p:nvPr>
            <p:ph idx="1"/>
          </p:nvPr>
        </p:nvSpPr>
        <p:spPr>
          <a:xfrm>
            <a:off x="457200" y="1600200"/>
            <a:ext cx="8229600" cy="4525963"/>
          </a:xfrm>
        </p:spPr>
        <p:txBody>
          <a:bodyPr>
            <a:normAutofit fontScale="70000" lnSpcReduction="20000"/>
          </a:bodyPr>
          <a:lstStyle/>
          <a:p>
            <a:r>
              <a:rPr lang="en-US" sz="4000" dirty="0" smtClean="0"/>
              <a:t>Techniques make use of expected plate appearance in each country.</a:t>
            </a:r>
          </a:p>
          <a:p>
            <a:r>
              <a:rPr lang="en-US" sz="4000" dirty="0" smtClean="0"/>
              <a:t>Unreliable due to how natural scenery can change color when lighting conditions are unstable.</a:t>
            </a:r>
          </a:p>
          <a:p>
            <a:r>
              <a:rPr lang="en-US" sz="4000" dirty="0" smtClean="0"/>
              <a:t>Color specific and country based. No uniform solution, yet.</a:t>
            </a:r>
          </a:p>
          <a:p>
            <a:r>
              <a:rPr lang="en-US" sz="4000" dirty="0" smtClean="0"/>
              <a:t>3 methods:</a:t>
            </a:r>
          </a:p>
          <a:p>
            <a:pPr lvl="1"/>
            <a:r>
              <a:rPr lang="en-US" sz="4000" dirty="0" smtClean="0">
                <a:solidFill>
                  <a:srgbClr val="FF0000"/>
                </a:solidFill>
              </a:rPr>
              <a:t>Color Model Transformation</a:t>
            </a:r>
          </a:p>
          <a:p>
            <a:pPr lvl="1"/>
            <a:r>
              <a:rPr lang="en-US" sz="4000" dirty="0" smtClean="0">
                <a:solidFill>
                  <a:srgbClr val="FF0000"/>
                </a:solidFill>
              </a:rPr>
              <a:t>Fuzzy Set Theory</a:t>
            </a:r>
          </a:p>
          <a:p>
            <a:pPr lvl="1"/>
            <a:r>
              <a:rPr lang="en-US" sz="4000" dirty="0" smtClean="0"/>
              <a:t>Histogram Processing </a:t>
            </a:r>
          </a:p>
          <a:p>
            <a:endParaRPr lang="en-US" sz="2000" dirty="0" smtClean="0"/>
          </a:p>
          <a:p>
            <a:endParaRPr lang="en-US" sz="2000" dirty="0"/>
          </a:p>
        </p:txBody>
      </p:sp>
    </p:spTree>
    <p:extLst>
      <p:ext uri="{BB962C8B-B14F-4D97-AF65-F5344CB8AC3E}">
        <p14:creationId xmlns:p14="http://schemas.microsoft.com/office/powerpoint/2010/main" val="2384781699"/>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solidFill>
                  <a:srgbClr val="FF0000"/>
                </a:solidFill>
              </a:rPr>
              <a:t>Color Model Transformation</a:t>
            </a:r>
            <a:endParaRPr lang="en-US" dirty="0">
              <a:solidFill>
                <a:srgbClr val="FF0000"/>
              </a:solidFill>
            </a:endParaRPr>
          </a:p>
        </p:txBody>
      </p:sp>
      <p:sp>
        <p:nvSpPr>
          <p:cNvPr id="5" name="Slide Number Placeholder 4"/>
          <p:cNvSpPr>
            <a:spLocks noGrp="1"/>
          </p:cNvSpPr>
          <p:nvPr>
            <p:ph type="sldNum" sz="quarter" idx="12"/>
          </p:nvPr>
        </p:nvSpPr>
        <p:spPr/>
        <p:txBody>
          <a:bodyPr/>
          <a:lstStyle/>
          <a:p>
            <a:fld id="{ECE4E509-3089-B441-946B-1736EECD1177}" type="slidenum">
              <a:rPr lang="en-US" smtClean="0"/>
              <a:t>16</a:t>
            </a:fld>
            <a:endParaRPr lang="en-US"/>
          </a:p>
        </p:txBody>
      </p:sp>
      <p:sp>
        <p:nvSpPr>
          <p:cNvPr id="6" name="TextBox 5"/>
          <p:cNvSpPr txBox="1"/>
          <p:nvPr/>
        </p:nvSpPr>
        <p:spPr>
          <a:xfrm>
            <a:off x="765709" y="5507038"/>
            <a:ext cx="184666" cy="369332"/>
          </a:xfrm>
          <a:prstGeom prst="rect">
            <a:avLst/>
          </a:prstGeom>
          <a:noFill/>
        </p:spPr>
        <p:txBody>
          <a:bodyPr wrap="none" rtlCol="0">
            <a:spAutoFit/>
          </a:bodyPr>
          <a:lstStyle/>
          <a:p>
            <a:endParaRPr lang="en-US" dirty="0"/>
          </a:p>
        </p:txBody>
      </p:sp>
      <p:sp>
        <p:nvSpPr>
          <p:cNvPr id="9" name="Content Placeholder 2"/>
          <p:cNvSpPr>
            <a:spLocks noGrp="1"/>
          </p:cNvSpPr>
          <p:nvPr>
            <p:ph idx="1"/>
          </p:nvPr>
        </p:nvSpPr>
        <p:spPr>
          <a:xfrm>
            <a:off x="457200" y="1600200"/>
            <a:ext cx="8229600" cy="4525963"/>
          </a:xfrm>
        </p:spPr>
        <p:txBody>
          <a:bodyPr>
            <a:normAutofit fontScale="92500" lnSpcReduction="20000"/>
          </a:bodyPr>
          <a:lstStyle/>
          <a:p>
            <a:r>
              <a:rPr lang="en-US" sz="4000" dirty="0" smtClean="0"/>
              <a:t>[7] and [43] propose that a color combination of plate and character is unique.</a:t>
            </a:r>
          </a:p>
          <a:p>
            <a:r>
              <a:rPr lang="en-US" sz="4000" dirty="0" smtClean="0"/>
              <a:t>Shi et al. propose classifications of </a:t>
            </a:r>
            <a:r>
              <a:rPr lang="en-US" sz="4000" dirty="0"/>
              <a:t>C</a:t>
            </a:r>
            <a:r>
              <a:rPr lang="en-US" sz="4000" dirty="0" smtClean="0"/>
              <a:t>hinese LP’s using HSL (hue, saturation, lightness) color model with 13 categories.</a:t>
            </a:r>
          </a:p>
          <a:p>
            <a:r>
              <a:rPr lang="en-US" sz="4000" dirty="0" smtClean="0"/>
              <a:t>After classification of regions, the AR of the expected plate is then verified.</a:t>
            </a:r>
          </a:p>
          <a:p>
            <a:endParaRPr lang="en-US" sz="4000" dirty="0" smtClean="0"/>
          </a:p>
        </p:txBody>
      </p:sp>
    </p:spTree>
    <p:extLst>
      <p:ext uri="{BB962C8B-B14F-4D97-AF65-F5344CB8AC3E}">
        <p14:creationId xmlns:p14="http://schemas.microsoft.com/office/powerpoint/2010/main" val="2876388477"/>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solidFill>
                  <a:srgbClr val="FF0000"/>
                </a:solidFill>
              </a:rPr>
              <a:t>Fuzzy Sets Theory</a:t>
            </a:r>
            <a:endParaRPr lang="en-US" dirty="0">
              <a:solidFill>
                <a:srgbClr val="FF0000"/>
              </a:solidFill>
            </a:endParaRPr>
          </a:p>
        </p:txBody>
      </p:sp>
      <p:sp>
        <p:nvSpPr>
          <p:cNvPr id="5" name="Slide Number Placeholder 4"/>
          <p:cNvSpPr>
            <a:spLocks noGrp="1"/>
          </p:cNvSpPr>
          <p:nvPr>
            <p:ph type="sldNum" sz="quarter" idx="12"/>
          </p:nvPr>
        </p:nvSpPr>
        <p:spPr/>
        <p:txBody>
          <a:bodyPr/>
          <a:lstStyle/>
          <a:p>
            <a:fld id="{ECE4E509-3089-B441-946B-1736EECD1177}" type="slidenum">
              <a:rPr lang="en-US" smtClean="0"/>
              <a:t>17</a:t>
            </a:fld>
            <a:endParaRPr lang="en-US"/>
          </a:p>
        </p:txBody>
      </p:sp>
      <p:sp>
        <p:nvSpPr>
          <p:cNvPr id="6" name="TextBox 5"/>
          <p:cNvSpPr txBox="1"/>
          <p:nvPr/>
        </p:nvSpPr>
        <p:spPr>
          <a:xfrm>
            <a:off x="765709" y="5507038"/>
            <a:ext cx="184666" cy="369332"/>
          </a:xfrm>
          <a:prstGeom prst="rect">
            <a:avLst/>
          </a:prstGeom>
          <a:noFill/>
        </p:spPr>
        <p:txBody>
          <a:bodyPr wrap="none" rtlCol="0">
            <a:spAutoFit/>
          </a:bodyPr>
          <a:lstStyle/>
          <a:p>
            <a:endParaRPr lang="en-US" dirty="0"/>
          </a:p>
        </p:txBody>
      </p:sp>
      <p:sp>
        <p:nvSpPr>
          <p:cNvPr id="9" name="Content Placeholder 2"/>
          <p:cNvSpPr>
            <a:spLocks noGrp="1"/>
          </p:cNvSpPr>
          <p:nvPr>
            <p:ph idx="1"/>
          </p:nvPr>
        </p:nvSpPr>
        <p:spPr>
          <a:xfrm>
            <a:off x="457200" y="1600200"/>
            <a:ext cx="8229600" cy="4525963"/>
          </a:xfrm>
        </p:spPr>
        <p:txBody>
          <a:bodyPr>
            <a:normAutofit fontScale="77500" lnSpcReduction="20000"/>
          </a:bodyPr>
          <a:lstStyle/>
          <a:p>
            <a:r>
              <a:rPr lang="en-US" sz="4000" dirty="0" smtClean="0"/>
              <a:t>Set of rules to help describe and locate LP’s in images.</a:t>
            </a:r>
          </a:p>
          <a:p>
            <a:r>
              <a:rPr lang="en-US" sz="4000" dirty="0" smtClean="0"/>
              <a:t>Use membership functions:</a:t>
            </a:r>
          </a:p>
          <a:p>
            <a:pPr lvl="1"/>
            <a:r>
              <a:rPr lang="en-US" sz="3600" dirty="0" smtClean="0"/>
              <a:t>“bright”</a:t>
            </a:r>
          </a:p>
          <a:p>
            <a:pPr lvl="1"/>
            <a:r>
              <a:rPr lang="en-US" sz="3600" dirty="0" smtClean="0"/>
              <a:t>“dark”</a:t>
            </a:r>
          </a:p>
          <a:p>
            <a:pPr lvl="1"/>
            <a:r>
              <a:rPr lang="en-US" sz="3600" dirty="0" smtClean="0"/>
              <a:t>“bright and dark sequence”</a:t>
            </a:r>
          </a:p>
          <a:p>
            <a:pPr lvl="1"/>
            <a:r>
              <a:rPr lang="en-US" sz="3600" dirty="0" smtClean="0"/>
              <a:t>“texture”</a:t>
            </a:r>
          </a:p>
          <a:p>
            <a:pPr lvl="1"/>
            <a:r>
              <a:rPr lang="en-US" sz="3600" dirty="0" smtClean="0"/>
              <a:t>“yellowness”</a:t>
            </a:r>
          </a:p>
          <a:p>
            <a:r>
              <a:rPr lang="en-US" sz="4000" dirty="0" smtClean="0"/>
              <a:t>Gives horizontal and vertical plate positions.</a:t>
            </a:r>
          </a:p>
          <a:p>
            <a:endParaRPr lang="en-US" sz="4000" dirty="0" smtClean="0"/>
          </a:p>
        </p:txBody>
      </p:sp>
    </p:spTree>
    <p:extLst>
      <p:ext uri="{BB962C8B-B14F-4D97-AF65-F5344CB8AC3E}">
        <p14:creationId xmlns:p14="http://schemas.microsoft.com/office/powerpoint/2010/main" val="3793854997"/>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solidFill>
                  <a:srgbClr val="FF0000"/>
                </a:solidFill>
              </a:rPr>
              <a:t>Example…</a:t>
            </a:r>
            <a:r>
              <a:rPr lang="en-US" dirty="0">
                <a:solidFill>
                  <a:srgbClr val="FF0000"/>
                </a:solidFill>
              </a:rPr>
              <a:t> </a:t>
            </a:r>
            <a:r>
              <a:rPr lang="en-US" dirty="0" err="1" smtClean="0">
                <a:solidFill>
                  <a:srgbClr val="FF0000"/>
                </a:solidFill>
              </a:rPr>
              <a:t>Zimic</a:t>
            </a:r>
            <a:r>
              <a:rPr lang="en-US" dirty="0" smtClean="0">
                <a:solidFill>
                  <a:srgbClr val="FF0000"/>
                </a:solidFill>
              </a:rPr>
              <a:t> et al [18]</a:t>
            </a:r>
            <a:endParaRPr lang="en-US" dirty="0">
              <a:solidFill>
                <a:srgbClr val="FF0000"/>
              </a:solidFill>
            </a:endParaRPr>
          </a:p>
        </p:txBody>
      </p:sp>
      <p:sp>
        <p:nvSpPr>
          <p:cNvPr id="5" name="Slide Number Placeholder 4"/>
          <p:cNvSpPr>
            <a:spLocks noGrp="1"/>
          </p:cNvSpPr>
          <p:nvPr>
            <p:ph type="sldNum" sz="quarter" idx="12"/>
          </p:nvPr>
        </p:nvSpPr>
        <p:spPr/>
        <p:txBody>
          <a:bodyPr/>
          <a:lstStyle/>
          <a:p>
            <a:fld id="{ECE4E509-3089-B441-946B-1736EECD1177}" type="slidenum">
              <a:rPr lang="en-US" smtClean="0"/>
              <a:t>18</a:t>
            </a:fld>
            <a:endParaRPr lang="en-US"/>
          </a:p>
        </p:txBody>
      </p:sp>
      <p:sp>
        <p:nvSpPr>
          <p:cNvPr id="6" name="TextBox 5"/>
          <p:cNvSpPr txBox="1"/>
          <p:nvPr/>
        </p:nvSpPr>
        <p:spPr>
          <a:xfrm>
            <a:off x="765709" y="5507038"/>
            <a:ext cx="184666" cy="369332"/>
          </a:xfrm>
          <a:prstGeom prst="rect">
            <a:avLst/>
          </a:prstGeom>
          <a:noFill/>
        </p:spPr>
        <p:txBody>
          <a:bodyPr wrap="none" rtlCol="0">
            <a:spAutoFit/>
          </a:bodyPr>
          <a:lstStyle/>
          <a:p>
            <a:endParaRPr lang="en-US" dirty="0"/>
          </a:p>
        </p:txBody>
      </p:sp>
      <p:sp>
        <p:nvSpPr>
          <p:cNvPr id="9" name="Content Placeholder 2"/>
          <p:cNvSpPr>
            <a:spLocks noGrp="1"/>
          </p:cNvSpPr>
          <p:nvPr>
            <p:ph idx="1"/>
          </p:nvPr>
        </p:nvSpPr>
        <p:spPr>
          <a:xfrm>
            <a:off x="457200" y="1600200"/>
            <a:ext cx="8229600" cy="4525963"/>
          </a:xfrm>
        </p:spPr>
        <p:txBody>
          <a:bodyPr>
            <a:normAutofit fontScale="85000" lnSpcReduction="10000"/>
          </a:bodyPr>
          <a:lstStyle/>
          <a:p>
            <a:r>
              <a:rPr lang="en-US" sz="4000" dirty="0" smtClean="0"/>
              <a:t>Based on rules for human perception.</a:t>
            </a:r>
          </a:p>
          <a:p>
            <a:r>
              <a:rPr lang="en-US" sz="4000" dirty="0" smtClean="0"/>
              <a:t>Brightness and Darkness are defined by interval [0, 255].</a:t>
            </a:r>
          </a:p>
          <a:p>
            <a:r>
              <a:rPr lang="en-US" sz="4000" dirty="0" smtClean="0"/>
              <a:t>Input image is partitioned into 75x25 pixels.</a:t>
            </a:r>
          </a:p>
          <a:p>
            <a:r>
              <a:rPr lang="en-US" sz="4000" dirty="0" smtClean="0"/>
              <a:t>Each partition computes the four properties.</a:t>
            </a:r>
          </a:p>
          <a:p>
            <a:r>
              <a:rPr lang="en-US" sz="4000" b="1" dirty="0" smtClean="0"/>
              <a:t>Success Rate: </a:t>
            </a:r>
            <a:r>
              <a:rPr lang="en-US" sz="4000" dirty="0" smtClean="0"/>
              <a:t>97%</a:t>
            </a:r>
          </a:p>
          <a:p>
            <a:r>
              <a:rPr lang="en-US" sz="4000" b="1" u="sng" dirty="0" smtClean="0"/>
              <a:t>Disadvantage</a:t>
            </a:r>
            <a:r>
              <a:rPr lang="en-US" sz="4000" dirty="0" smtClean="0"/>
              <a:t>: Rules 2 and 4 limit distance.</a:t>
            </a:r>
          </a:p>
          <a:p>
            <a:endParaRPr lang="en-US" sz="4000" dirty="0" smtClean="0"/>
          </a:p>
        </p:txBody>
      </p:sp>
    </p:spTree>
    <p:extLst>
      <p:ext uri="{BB962C8B-B14F-4D97-AF65-F5344CB8AC3E}">
        <p14:creationId xmlns:p14="http://schemas.microsoft.com/office/powerpoint/2010/main" val="78825402"/>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solidFill>
                  <a:srgbClr val="FF0000"/>
                </a:solidFill>
              </a:rPr>
              <a:t>Results</a:t>
            </a:r>
            <a:endParaRPr lang="en-US" dirty="0">
              <a:solidFill>
                <a:srgbClr val="FF0000"/>
              </a:solidFill>
            </a:endParaRPr>
          </a:p>
        </p:txBody>
      </p:sp>
      <p:sp>
        <p:nvSpPr>
          <p:cNvPr id="5" name="Slide Number Placeholder 4"/>
          <p:cNvSpPr>
            <a:spLocks noGrp="1"/>
          </p:cNvSpPr>
          <p:nvPr>
            <p:ph type="sldNum" sz="quarter" idx="12"/>
          </p:nvPr>
        </p:nvSpPr>
        <p:spPr/>
        <p:txBody>
          <a:bodyPr/>
          <a:lstStyle/>
          <a:p>
            <a:fld id="{ECE4E509-3089-B441-946B-1736EECD1177}" type="slidenum">
              <a:rPr lang="en-US" smtClean="0"/>
              <a:t>19</a:t>
            </a:fld>
            <a:endParaRPr lang="en-US"/>
          </a:p>
        </p:txBody>
      </p:sp>
      <p:sp>
        <p:nvSpPr>
          <p:cNvPr id="6" name="TextBox 5"/>
          <p:cNvSpPr txBox="1"/>
          <p:nvPr/>
        </p:nvSpPr>
        <p:spPr>
          <a:xfrm>
            <a:off x="765709" y="5507038"/>
            <a:ext cx="184666" cy="369332"/>
          </a:xfrm>
          <a:prstGeom prst="rect">
            <a:avLst/>
          </a:prstGeom>
          <a:noFill/>
        </p:spPr>
        <p:txBody>
          <a:bodyPr wrap="none" rtlCol="0">
            <a:spAutoFit/>
          </a:bodyPr>
          <a:lstStyle/>
          <a:p>
            <a:endParaRPr lang="en-US" dirty="0"/>
          </a:p>
        </p:txBody>
      </p:sp>
      <p:pic>
        <p:nvPicPr>
          <p:cNvPr id="8" name="Picture 7"/>
          <p:cNvPicPr>
            <a:picLocks noChangeAspect="1"/>
          </p:cNvPicPr>
          <p:nvPr/>
        </p:nvPicPr>
        <p:blipFill>
          <a:blip r:embed="rId3"/>
          <a:stretch>
            <a:fillRect/>
          </a:stretch>
        </p:blipFill>
        <p:spPr>
          <a:xfrm>
            <a:off x="1385804" y="1276940"/>
            <a:ext cx="6185816" cy="5079410"/>
          </a:xfrm>
          <a:prstGeom prst="rect">
            <a:avLst/>
          </a:prstGeom>
        </p:spPr>
      </p:pic>
    </p:spTree>
    <p:extLst>
      <p:ext uri="{BB962C8B-B14F-4D97-AF65-F5344CB8AC3E}">
        <p14:creationId xmlns:p14="http://schemas.microsoft.com/office/powerpoint/2010/main" val="1330602389"/>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solidFill>
                  <a:srgbClr val="FF0000"/>
                </a:solidFill>
              </a:rPr>
              <a:t>Agenda</a:t>
            </a:r>
            <a:endParaRPr lang="en-US" dirty="0">
              <a:solidFill>
                <a:srgbClr val="FF0000"/>
              </a:solidFill>
            </a:endParaRPr>
          </a:p>
        </p:txBody>
      </p:sp>
      <p:sp>
        <p:nvSpPr>
          <p:cNvPr id="3" name="Content Placeholder 2"/>
          <p:cNvSpPr>
            <a:spLocks noGrp="1"/>
          </p:cNvSpPr>
          <p:nvPr>
            <p:ph idx="1"/>
          </p:nvPr>
        </p:nvSpPr>
        <p:spPr/>
        <p:txBody>
          <a:bodyPr/>
          <a:lstStyle/>
          <a:p>
            <a:r>
              <a:rPr lang="en-US" dirty="0" smtClean="0"/>
              <a:t>Introduction</a:t>
            </a:r>
          </a:p>
          <a:p>
            <a:r>
              <a:rPr lang="en-US" dirty="0" smtClean="0"/>
              <a:t>License Plate Detection</a:t>
            </a:r>
          </a:p>
          <a:p>
            <a:r>
              <a:rPr lang="en-US" dirty="0" smtClean="0"/>
              <a:t>Character Segmentation</a:t>
            </a:r>
          </a:p>
          <a:p>
            <a:r>
              <a:rPr lang="en-US" dirty="0" smtClean="0"/>
              <a:t>Character Recognition</a:t>
            </a:r>
          </a:p>
          <a:p>
            <a:r>
              <a:rPr lang="en-US" dirty="0" smtClean="0"/>
              <a:t>Conclusion</a:t>
            </a:r>
            <a:endParaRPr lang="en-US" dirty="0"/>
          </a:p>
        </p:txBody>
      </p:sp>
      <p:sp>
        <p:nvSpPr>
          <p:cNvPr id="5" name="Slide Number Placeholder 4"/>
          <p:cNvSpPr>
            <a:spLocks noGrp="1"/>
          </p:cNvSpPr>
          <p:nvPr>
            <p:ph type="sldNum" sz="quarter" idx="12"/>
          </p:nvPr>
        </p:nvSpPr>
        <p:spPr/>
        <p:txBody>
          <a:bodyPr/>
          <a:lstStyle/>
          <a:p>
            <a:fld id="{ECE4E509-3089-B441-946B-1736EECD1177}" type="slidenum">
              <a:rPr lang="en-US" smtClean="0"/>
              <a:t>2</a:t>
            </a:fld>
            <a:endParaRPr lang="en-US"/>
          </a:p>
        </p:txBody>
      </p:sp>
    </p:spTree>
    <p:extLst>
      <p:ext uri="{BB962C8B-B14F-4D97-AF65-F5344CB8AC3E}">
        <p14:creationId xmlns:p14="http://schemas.microsoft.com/office/powerpoint/2010/main" val="1105562279"/>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solidFill>
                  <a:srgbClr val="FF0000"/>
                </a:solidFill>
              </a:rPr>
              <a:t>Character Segmentation</a:t>
            </a:r>
            <a:endParaRPr lang="en-US" dirty="0">
              <a:solidFill>
                <a:srgbClr val="FF0000"/>
              </a:solidFill>
            </a:endParaRPr>
          </a:p>
        </p:txBody>
      </p:sp>
      <p:sp>
        <p:nvSpPr>
          <p:cNvPr id="5" name="Slide Number Placeholder 4"/>
          <p:cNvSpPr>
            <a:spLocks noGrp="1"/>
          </p:cNvSpPr>
          <p:nvPr>
            <p:ph type="sldNum" sz="quarter" idx="12"/>
          </p:nvPr>
        </p:nvSpPr>
        <p:spPr/>
        <p:txBody>
          <a:bodyPr/>
          <a:lstStyle/>
          <a:p>
            <a:fld id="{ECE4E509-3089-B441-946B-1736EECD1177}" type="slidenum">
              <a:rPr lang="en-US" smtClean="0"/>
              <a:t>20</a:t>
            </a:fld>
            <a:endParaRPr lang="en-US"/>
          </a:p>
        </p:txBody>
      </p:sp>
      <p:sp>
        <p:nvSpPr>
          <p:cNvPr id="6" name="TextBox 5"/>
          <p:cNvSpPr txBox="1"/>
          <p:nvPr/>
        </p:nvSpPr>
        <p:spPr>
          <a:xfrm>
            <a:off x="765709" y="5507038"/>
            <a:ext cx="184666" cy="369332"/>
          </a:xfrm>
          <a:prstGeom prst="rect">
            <a:avLst/>
          </a:prstGeom>
          <a:noFill/>
        </p:spPr>
        <p:txBody>
          <a:bodyPr wrap="none" rtlCol="0">
            <a:spAutoFit/>
          </a:bodyPr>
          <a:lstStyle/>
          <a:p>
            <a:endParaRPr lang="en-US" dirty="0"/>
          </a:p>
        </p:txBody>
      </p:sp>
      <p:sp>
        <p:nvSpPr>
          <p:cNvPr id="9" name="Content Placeholder 2"/>
          <p:cNvSpPr>
            <a:spLocks noGrp="1"/>
          </p:cNvSpPr>
          <p:nvPr>
            <p:ph idx="1"/>
          </p:nvPr>
        </p:nvSpPr>
        <p:spPr>
          <a:xfrm>
            <a:off x="457200" y="1600200"/>
            <a:ext cx="8229600" cy="4525963"/>
          </a:xfrm>
        </p:spPr>
        <p:txBody>
          <a:bodyPr>
            <a:normAutofit/>
          </a:bodyPr>
          <a:lstStyle/>
          <a:p>
            <a:r>
              <a:rPr lang="en-US" sz="4000" dirty="0" smtClean="0"/>
              <a:t>Process of extracting characters from License Plates.</a:t>
            </a:r>
          </a:p>
          <a:p>
            <a:r>
              <a:rPr lang="en-US" sz="4000" dirty="0" smtClean="0"/>
              <a:t>Many classifications and most are blended together</a:t>
            </a:r>
          </a:p>
          <a:p>
            <a:r>
              <a:rPr lang="en-US" sz="4000" dirty="0" smtClean="0"/>
              <a:t>Binary image and Gray-Level discussed.</a:t>
            </a:r>
            <a:endParaRPr lang="en-US" sz="4000" dirty="0" smtClean="0"/>
          </a:p>
        </p:txBody>
      </p:sp>
    </p:spTree>
    <p:extLst>
      <p:ext uri="{BB962C8B-B14F-4D97-AF65-F5344CB8AC3E}">
        <p14:creationId xmlns:p14="http://schemas.microsoft.com/office/powerpoint/2010/main" val="3008245460"/>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solidFill>
                  <a:srgbClr val="FF0000"/>
                </a:solidFill>
              </a:rPr>
              <a:t>Binary Image - Projections</a:t>
            </a:r>
            <a:endParaRPr lang="en-US" dirty="0">
              <a:solidFill>
                <a:srgbClr val="FF0000"/>
              </a:solidFill>
            </a:endParaRPr>
          </a:p>
        </p:txBody>
      </p:sp>
      <p:sp>
        <p:nvSpPr>
          <p:cNvPr id="5" name="Slide Number Placeholder 4"/>
          <p:cNvSpPr>
            <a:spLocks noGrp="1"/>
          </p:cNvSpPr>
          <p:nvPr>
            <p:ph type="sldNum" sz="quarter" idx="12"/>
          </p:nvPr>
        </p:nvSpPr>
        <p:spPr/>
        <p:txBody>
          <a:bodyPr/>
          <a:lstStyle/>
          <a:p>
            <a:fld id="{ECE4E509-3089-B441-946B-1736EECD1177}" type="slidenum">
              <a:rPr lang="en-US" smtClean="0"/>
              <a:t>21</a:t>
            </a:fld>
            <a:endParaRPr lang="en-US"/>
          </a:p>
        </p:txBody>
      </p:sp>
      <p:sp>
        <p:nvSpPr>
          <p:cNvPr id="6" name="TextBox 5"/>
          <p:cNvSpPr txBox="1"/>
          <p:nvPr/>
        </p:nvSpPr>
        <p:spPr>
          <a:xfrm>
            <a:off x="765709" y="5507038"/>
            <a:ext cx="184666" cy="369332"/>
          </a:xfrm>
          <a:prstGeom prst="rect">
            <a:avLst/>
          </a:prstGeom>
          <a:noFill/>
        </p:spPr>
        <p:txBody>
          <a:bodyPr wrap="none" rtlCol="0">
            <a:spAutoFit/>
          </a:bodyPr>
          <a:lstStyle/>
          <a:p>
            <a:endParaRPr lang="en-US" dirty="0"/>
          </a:p>
        </p:txBody>
      </p:sp>
      <p:sp>
        <p:nvSpPr>
          <p:cNvPr id="9" name="Content Placeholder 2"/>
          <p:cNvSpPr>
            <a:spLocks noGrp="1"/>
          </p:cNvSpPr>
          <p:nvPr>
            <p:ph idx="1"/>
          </p:nvPr>
        </p:nvSpPr>
        <p:spPr>
          <a:xfrm>
            <a:off x="457200" y="1600200"/>
            <a:ext cx="8229600" cy="4525963"/>
          </a:xfrm>
        </p:spPr>
        <p:txBody>
          <a:bodyPr>
            <a:normAutofit/>
          </a:bodyPr>
          <a:lstStyle/>
          <a:p>
            <a:r>
              <a:rPr lang="en-US" sz="4000" dirty="0" smtClean="0"/>
              <a:t>Many papers covering projections</a:t>
            </a:r>
          </a:p>
          <a:p>
            <a:r>
              <a:rPr lang="en-US" sz="4000" dirty="0" smtClean="0"/>
              <a:t>Idea is simple:</a:t>
            </a:r>
          </a:p>
          <a:p>
            <a:pPr lvl="1"/>
            <a:r>
              <a:rPr lang="en-US" sz="3600" dirty="0" smtClean="0"/>
              <a:t>Add up image columns or rows</a:t>
            </a:r>
          </a:p>
          <a:p>
            <a:pPr lvl="1"/>
            <a:r>
              <a:rPr lang="en-US" sz="3600" dirty="0" smtClean="0"/>
              <a:t>Find minimum values that allow segmentation.</a:t>
            </a:r>
            <a:endParaRPr lang="en-US" sz="3600" dirty="0" smtClean="0"/>
          </a:p>
        </p:txBody>
      </p:sp>
    </p:spTree>
    <p:extLst>
      <p:ext uri="{BB962C8B-B14F-4D97-AF65-F5344CB8AC3E}">
        <p14:creationId xmlns:p14="http://schemas.microsoft.com/office/powerpoint/2010/main" val="2715773736"/>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solidFill>
                  <a:srgbClr val="FF0000"/>
                </a:solidFill>
              </a:rPr>
              <a:t>Binary Image - Projections</a:t>
            </a:r>
            <a:endParaRPr lang="en-US" dirty="0">
              <a:solidFill>
                <a:srgbClr val="FF0000"/>
              </a:solidFill>
            </a:endParaRPr>
          </a:p>
        </p:txBody>
      </p:sp>
      <p:sp>
        <p:nvSpPr>
          <p:cNvPr id="5" name="Slide Number Placeholder 4"/>
          <p:cNvSpPr>
            <a:spLocks noGrp="1"/>
          </p:cNvSpPr>
          <p:nvPr>
            <p:ph type="sldNum" sz="quarter" idx="12"/>
          </p:nvPr>
        </p:nvSpPr>
        <p:spPr/>
        <p:txBody>
          <a:bodyPr/>
          <a:lstStyle/>
          <a:p>
            <a:fld id="{ECE4E509-3089-B441-946B-1736EECD1177}" type="slidenum">
              <a:rPr lang="en-US" smtClean="0"/>
              <a:t>22</a:t>
            </a:fld>
            <a:endParaRPr lang="en-US"/>
          </a:p>
        </p:txBody>
      </p:sp>
      <p:sp>
        <p:nvSpPr>
          <p:cNvPr id="6" name="TextBox 5"/>
          <p:cNvSpPr txBox="1"/>
          <p:nvPr/>
        </p:nvSpPr>
        <p:spPr>
          <a:xfrm>
            <a:off x="765709" y="5507038"/>
            <a:ext cx="184666" cy="369332"/>
          </a:xfrm>
          <a:prstGeom prst="rect">
            <a:avLst/>
          </a:prstGeom>
          <a:noFill/>
        </p:spPr>
        <p:txBody>
          <a:bodyPr wrap="none" rtlCol="0">
            <a:spAutoFit/>
          </a:bodyPr>
          <a:lstStyle/>
          <a:p>
            <a:endParaRPr lang="en-US" dirty="0"/>
          </a:p>
        </p:txBody>
      </p:sp>
      <p:sp>
        <p:nvSpPr>
          <p:cNvPr id="9" name="Content Placeholder 2"/>
          <p:cNvSpPr>
            <a:spLocks noGrp="1"/>
          </p:cNvSpPr>
          <p:nvPr>
            <p:ph idx="1"/>
          </p:nvPr>
        </p:nvSpPr>
        <p:spPr>
          <a:xfrm>
            <a:off x="457200" y="1600200"/>
            <a:ext cx="8229600" cy="4525963"/>
          </a:xfrm>
        </p:spPr>
        <p:txBody>
          <a:bodyPr>
            <a:normAutofit/>
          </a:bodyPr>
          <a:lstStyle/>
          <a:p>
            <a:r>
              <a:rPr lang="en-US" sz="4000" dirty="0" smtClean="0"/>
              <a:t>Many papers covering projections</a:t>
            </a:r>
          </a:p>
          <a:p>
            <a:r>
              <a:rPr lang="en-US" sz="4000" dirty="0" smtClean="0"/>
              <a:t>Idea is simple:</a:t>
            </a:r>
          </a:p>
          <a:p>
            <a:pPr lvl="1"/>
            <a:r>
              <a:rPr lang="en-US" sz="3600" dirty="0" smtClean="0"/>
              <a:t>Add up image columns or rows</a:t>
            </a:r>
          </a:p>
          <a:p>
            <a:pPr lvl="1"/>
            <a:r>
              <a:rPr lang="en-US" sz="3600" dirty="0" smtClean="0"/>
              <a:t>Find minimum values that allow segmentation.</a:t>
            </a:r>
            <a:endParaRPr lang="en-US" sz="3600" dirty="0" smtClean="0"/>
          </a:p>
        </p:txBody>
      </p:sp>
    </p:spTree>
    <p:extLst>
      <p:ext uri="{BB962C8B-B14F-4D97-AF65-F5344CB8AC3E}">
        <p14:creationId xmlns:p14="http://schemas.microsoft.com/office/powerpoint/2010/main" val="1703472296"/>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solidFill>
                  <a:srgbClr val="FF0000"/>
                </a:solidFill>
              </a:rPr>
              <a:t>Binary Image - Projections</a:t>
            </a:r>
            <a:endParaRPr lang="en-US" dirty="0">
              <a:solidFill>
                <a:srgbClr val="FF0000"/>
              </a:solidFill>
            </a:endParaRPr>
          </a:p>
        </p:txBody>
      </p:sp>
      <p:sp>
        <p:nvSpPr>
          <p:cNvPr id="5" name="Slide Number Placeholder 4"/>
          <p:cNvSpPr>
            <a:spLocks noGrp="1"/>
          </p:cNvSpPr>
          <p:nvPr>
            <p:ph type="sldNum" sz="quarter" idx="12"/>
          </p:nvPr>
        </p:nvSpPr>
        <p:spPr/>
        <p:txBody>
          <a:bodyPr/>
          <a:lstStyle/>
          <a:p>
            <a:fld id="{ECE4E509-3089-B441-946B-1736EECD1177}" type="slidenum">
              <a:rPr lang="en-US" smtClean="0"/>
              <a:t>23</a:t>
            </a:fld>
            <a:endParaRPr lang="en-US"/>
          </a:p>
        </p:txBody>
      </p:sp>
      <p:sp>
        <p:nvSpPr>
          <p:cNvPr id="6" name="TextBox 5"/>
          <p:cNvSpPr txBox="1"/>
          <p:nvPr/>
        </p:nvSpPr>
        <p:spPr>
          <a:xfrm>
            <a:off x="765709" y="5507038"/>
            <a:ext cx="184666" cy="369332"/>
          </a:xfrm>
          <a:prstGeom prst="rect">
            <a:avLst/>
          </a:prstGeom>
          <a:noFill/>
        </p:spPr>
        <p:txBody>
          <a:bodyPr wrap="none" rtlCol="0">
            <a:spAutoFit/>
          </a:bodyPr>
          <a:lstStyle/>
          <a:p>
            <a:endParaRPr lang="en-US" dirty="0"/>
          </a:p>
        </p:txBody>
      </p:sp>
      <p:pic>
        <p:nvPicPr>
          <p:cNvPr id="4" name="Picture 3"/>
          <p:cNvPicPr>
            <a:picLocks noChangeAspect="1"/>
          </p:cNvPicPr>
          <p:nvPr/>
        </p:nvPicPr>
        <p:blipFill>
          <a:blip r:embed="rId3"/>
          <a:stretch>
            <a:fillRect/>
          </a:stretch>
        </p:blipFill>
        <p:spPr>
          <a:xfrm>
            <a:off x="648909" y="1580242"/>
            <a:ext cx="7563757" cy="4556121"/>
          </a:xfrm>
          <a:prstGeom prst="rect">
            <a:avLst/>
          </a:prstGeom>
        </p:spPr>
      </p:pic>
    </p:spTree>
    <p:extLst>
      <p:ext uri="{BB962C8B-B14F-4D97-AF65-F5344CB8AC3E}">
        <p14:creationId xmlns:p14="http://schemas.microsoft.com/office/powerpoint/2010/main" val="520598496"/>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l"/>
            <a:r>
              <a:rPr lang="en-US" dirty="0" smtClean="0">
                <a:solidFill>
                  <a:srgbClr val="FF0000"/>
                </a:solidFill>
              </a:rPr>
              <a:t>Binary Image – Morphology &amp; Contours</a:t>
            </a:r>
            <a:endParaRPr lang="en-US" dirty="0">
              <a:solidFill>
                <a:srgbClr val="FF0000"/>
              </a:solidFill>
            </a:endParaRPr>
          </a:p>
        </p:txBody>
      </p:sp>
      <p:sp>
        <p:nvSpPr>
          <p:cNvPr id="5" name="Slide Number Placeholder 4"/>
          <p:cNvSpPr>
            <a:spLocks noGrp="1"/>
          </p:cNvSpPr>
          <p:nvPr>
            <p:ph type="sldNum" sz="quarter" idx="12"/>
          </p:nvPr>
        </p:nvSpPr>
        <p:spPr/>
        <p:txBody>
          <a:bodyPr/>
          <a:lstStyle/>
          <a:p>
            <a:fld id="{ECE4E509-3089-B441-946B-1736EECD1177}" type="slidenum">
              <a:rPr lang="en-US" smtClean="0"/>
              <a:t>24</a:t>
            </a:fld>
            <a:endParaRPr lang="en-US"/>
          </a:p>
        </p:txBody>
      </p:sp>
      <p:sp>
        <p:nvSpPr>
          <p:cNvPr id="6" name="TextBox 5"/>
          <p:cNvSpPr txBox="1"/>
          <p:nvPr/>
        </p:nvSpPr>
        <p:spPr>
          <a:xfrm>
            <a:off x="765709" y="5507038"/>
            <a:ext cx="184666" cy="369332"/>
          </a:xfrm>
          <a:prstGeom prst="rect">
            <a:avLst/>
          </a:prstGeom>
          <a:noFill/>
        </p:spPr>
        <p:txBody>
          <a:bodyPr wrap="none" rtlCol="0">
            <a:spAutoFit/>
          </a:bodyPr>
          <a:lstStyle/>
          <a:p>
            <a:endParaRPr lang="en-US" dirty="0"/>
          </a:p>
        </p:txBody>
      </p:sp>
      <p:sp>
        <p:nvSpPr>
          <p:cNvPr id="7" name="Content Placeholder 2"/>
          <p:cNvSpPr>
            <a:spLocks noGrp="1"/>
          </p:cNvSpPr>
          <p:nvPr>
            <p:ph idx="1"/>
          </p:nvPr>
        </p:nvSpPr>
        <p:spPr>
          <a:xfrm>
            <a:off x="457200" y="1600200"/>
            <a:ext cx="8229600" cy="4525963"/>
          </a:xfrm>
        </p:spPr>
        <p:txBody>
          <a:bodyPr>
            <a:normAutofit/>
          </a:bodyPr>
          <a:lstStyle/>
          <a:p>
            <a:r>
              <a:rPr lang="en-US" sz="4000" dirty="0" smtClean="0"/>
              <a:t>Nomura et al. – Adaptive segmentation</a:t>
            </a:r>
          </a:p>
          <a:p>
            <a:r>
              <a:rPr lang="en-US" sz="4000" dirty="0" smtClean="0"/>
              <a:t>Requires prior knowledge of max segments in letters and digits.</a:t>
            </a:r>
          </a:p>
          <a:p>
            <a:r>
              <a:rPr lang="en-US" sz="4000" dirty="0" smtClean="0"/>
              <a:t>Out of 1189 degraded plates, correctly segmented 1005. ~85%</a:t>
            </a:r>
            <a:endParaRPr lang="en-US" sz="4000" dirty="0" smtClean="0"/>
          </a:p>
        </p:txBody>
      </p:sp>
    </p:spTree>
    <p:extLst>
      <p:ext uri="{BB962C8B-B14F-4D97-AF65-F5344CB8AC3E}">
        <p14:creationId xmlns:p14="http://schemas.microsoft.com/office/powerpoint/2010/main" val="3606333005"/>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l"/>
            <a:r>
              <a:rPr lang="en-US" dirty="0" smtClean="0">
                <a:solidFill>
                  <a:srgbClr val="FF0000"/>
                </a:solidFill>
              </a:rPr>
              <a:t>Binary Image – Morphology &amp; Contours</a:t>
            </a:r>
            <a:endParaRPr lang="en-US" dirty="0">
              <a:solidFill>
                <a:srgbClr val="FF0000"/>
              </a:solidFill>
            </a:endParaRPr>
          </a:p>
        </p:txBody>
      </p:sp>
      <p:sp>
        <p:nvSpPr>
          <p:cNvPr id="5" name="Slide Number Placeholder 4"/>
          <p:cNvSpPr>
            <a:spLocks noGrp="1"/>
          </p:cNvSpPr>
          <p:nvPr>
            <p:ph type="sldNum" sz="quarter" idx="12"/>
          </p:nvPr>
        </p:nvSpPr>
        <p:spPr/>
        <p:txBody>
          <a:bodyPr/>
          <a:lstStyle/>
          <a:p>
            <a:fld id="{ECE4E509-3089-B441-946B-1736EECD1177}" type="slidenum">
              <a:rPr lang="en-US" smtClean="0"/>
              <a:t>25</a:t>
            </a:fld>
            <a:endParaRPr lang="en-US"/>
          </a:p>
        </p:txBody>
      </p:sp>
      <p:sp>
        <p:nvSpPr>
          <p:cNvPr id="6" name="TextBox 5"/>
          <p:cNvSpPr txBox="1"/>
          <p:nvPr/>
        </p:nvSpPr>
        <p:spPr>
          <a:xfrm>
            <a:off x="765709" y="5507038"/>
            <a:ext cx="184666" cy="369332"/>
          </a:xfrm>
          <a:prstGeom prst="rect">
            <a:avLst/>
          </a:prstGeom>
          <a:noFill/>
        </p:spPr>
        <p:txBody>
          <a:bodyPr wrap="none" rtlCol="0">
            <a:spAutoFit/>
          </a:bodyPr>
          <a:lstStyle/>
          <a:p>
            <a:endParaRPr lang="en-US" dirty="0"/>
          </a:p>
        </p:txBody>
      </p:sp>
      <p:pic>
        <p:nvPicPr>
          <p:cNvPr id="4" name="Picture 3"/>
          <p:cNvPicPr>
            <a:picLocks noChangeAspect="1"/>
          </p:cNvPicPr>
          <p:nvPr/>
        </p:nvPicPr>
        <p:blipFill>
          <a:blip r:embed="rId3"/>
          <a:stretch>
            <a:fillRect/>
          </a:stretch>
        </p:blipFill>
        <p:spPr>
          <a:xfrm>
            <a:off x="1110342" y="1683734"/>
            <a:ext cx="6763657" cy="3914400"/>
          </a:xfrm>
          <a:prstGeom prst="rect">
            <a:avLst/>
          </a:prstGeom>
        </p:spPr>
      </p:pic>
    </p:spTree>
    <p:extLst>
      <p:ext uri="{BB962C8B-B14F-4D97-AF65-F5344CB8AC3E}">
        <p14:creationId xmlns:p14="http://schemas.microsoft.com/office/powerpoint/2010/main" val="1968054259"/>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dirty="0" smtClean="0">
                <a:solidFill>
                  <a:srgbClr val="FF0000"/>
                </a:solidFill>
              </a:rPr>
              <a:t>Fast Marching Method</a:t>
            </a:r>
            <a:endParaRPr lang="en-US" dirty="0">
              <a:solidFill>
                <a:srgbClr val="FF0000"/>
              </a:solidFill>
            </a:endParaRPr>
          </a:p>
        </p:txBody>
      </p:sp>
      <p:sp>
        <p:nvSpPr>
          <p:cNvPr id="5" name="Slide Number Placeholder 4"/>
          <p:cNvSpPr>
            <a:spLocks noGrp="1"/>
          </p:cNvSpPr>
          <p:nvPr>
            <p:ph type="sldNum" sz="quarter" idx="12"/>
          </p:nvPr>
        </p:nvSpPr>
        <p:spPr/>
        <p:txBody>
          <a:bodyPr/>
          <a:lstStyle/>
          <a:p>
            <a:fld id="{ECE4E509-3089-B441-946B-1736EECD1177}" type="slidenum">
              <a:rPr lang="en-US" smtClean="0"/>
              <a:t>26</a:t>
            </a:fld>
            <a:endParaRPr lang="en-US"/>
          </a:p>
        </p:txBody>
      </p:sp>
      <p:sp>
        <p:nvSpPr>
          <p:cNvPr id="6" name="TextBox 5"/>
          <p:cNvSpPr txBox="1"/>
          <p:nvPr/>
        </p:nvSpPr>
        <p:spPr>
          <a:xfrm>
            <a:off x="765709" y="5507038"/>
            <a:ext cx="184666" cy="369332"/>
          </a:xfrm>
          <a:prstGeom prst="rect">
            <a:avLst/>
          </a:prstGeom>
          <a:noFill/>
        </p:spPr>
        <p:txBody>
          <a:bodyPr wrap="none" rtlCol="0">
            <a:spAutoFit/>
          </a:bodyPr>
          <a:lstStyle/>
          <a:p>
            <a:endParaRPr lang="en-US" dirty="0"/>
          </a:p>
        </p:txBody>
      </p:sp>
      <p:sp>
        <p:nvSpPr>
          <p:cNvPr id="7" name="Content Placeholder 2"/>
          <p:cNvSpPr>
            <a:spLocks noGrp="1"/>
          </p:cNvSpPr>
          <p:nvPr>
            <p:ph idx="1"/>
          </p:nvPr>
        </p:nvSpPr>
        <p:spPr>
          <a:xfrm>
            <a:off x="457200" y="1600200"/>
            <a:ext cx="8229600" cy="4525963"/>
          </a:xfrm>
        </p:spPr>
        <p:txBody>
          <a:bodyPr>
            <a:normAutofit/>
          </a:bodyPr>
          <a:lstStyle/>
          <a:p>
            <a:r>
              <a:rPr lang="en-US" sz="4000" dirty="0" smtClean="0"/>
              <a:t>Problem: Tracking a moving boundary - </a:t>
            </a:r>
          </a:p>
          <a:p>
            <a:endParaRPr lang="en-US" sz="4000" dirty="0" smtClean="0"/>
          </a:p>
        </p:txBody>
      </p:sp>
      <p:pic>
        <p:nvPicPr>
          <p:cNvPr id="8" name="Picture 7" descr="Screen Shot 2013-04-24 at 10.42.24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9232" y="3074708"/>
            <a:ext cx="3137815" cy="3058711"/>
          </a:xfrm>
          <a:prstGeom prst="rect">
            <a:avLst/>
          </a:prstGeom>
        </p:spPr>
      </p:pic>
      <p:pic>
        <p:nvPicPr>
          <p:cNvPr id="9" name="Picture 8" descr="Screen Shot 2013-04-24 at 10.42.32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82135" y="3074708"/>
            <a:ext cx="3142130" cy="3058711"/>
          </a:xfrm>
          <a:prstGeom prst="rect">
            <a:avLst/>
          </a:prstGeom>
        </p:spPr>
      </p:pic>
      <p:sp>
        <p:nvSpPr>
          <p:cNvPr id="10" name="TextBox 9"/>
          <p:cNvSpPr txBox="1"/>
          <p:nvPr/>
        </p:nvSpPr>
        <p:spPr>
          <a:xfrm>
            <a:off x="711200" y="6225545"/>
            <a:ext cx="7484533" cy="261610"/>
          </a:xfrm>
          <a:prstGeom prst="rect">
            <a:avLst/>
          </a:prstGeom>
          <a:noFill/>
        </p:spPr>
        <p:txBody>
          <a:bodyPr wrap="square" rtlCol="0">
            <a:spAutoFit/>
          </a:bodyPr>
          <a:lstStyle/>
          <a:p>
            <a:pPr algn="ctr"/>
            <a:r>
              <a:rPr lang="en-US" sz="1100" b="1" dirty="0"/>
              <a:t>T</a:t>
            </a:r>
            <a:r>
              <a:rPr lang="en-US" sz="1100" b="1" dirty="0" smtClean="0"/>
              <a:t>aken </a:t>
            </a:r>
            <a:r>
              <a:rPr lang="en-US" sz="1100" b="1" dirty="0" smtClean="0"/>
              <a:t>from</a:t>
            </a:r>
            <a:r>
              <a:rPr lang="en-US" sz="1100" b="1" dirty="0"/>
              <a:t>: http://</a:t>
            </a:r>
            <a:r>
              <a:rPr lang="en-US" sz="1100" b="1" dirty="0" err="1"/>
              <a:t>math.berkeley.edu</a:t>
            </a:r>
            <a:r>
              <a:rPr lang="en-US" sz="1100" b="1" dirty="0"/>
              <a:t>/~</a:t>
            </a:r>
            <a:r>
              <a:rPr lang="en-US" sz="1100" b="1" dirty="0" err="1"/>
              <a:t>sethian</a:t>
            </a:r>
            <a:r>
              <a:rPr lang="en-US" sz="1100" b="1" dirty="0"/>
              <a:t>/2006/Explanations/</a:t>
            </a:r>
            <a:r>
              <a:rPr lang="en-US" sz="1100" b="1" dirty="0" err="1"/>
              <a:t>fast_marching_explain.html</a:t>
            </a:r>
            <a:endParaRPr lang="en-US" sz="1100" b="1" dirty="0"/>
          </a:p>
        </p:txBody>
      </p:sp>
    </p:spTree>
    <p:extLst>
      <p:ext uri="{BB962C8B-B14F-4D97-AF65-F5344CB8AC3E}">
        <p14:creationId xmlns:p14="http://schemas.microsoft.com/office/powerpoint/2010/main" val="944727707"/>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dirty="0" smtClean="0">
                <a:solidFill>
                  <a:srgbClr val="FF0000"/>
                </a:solidFill>
              </a:rPr>
              <a:t>Fast Marching Method</a:t>
            </a:r>
            <a:endParaRPr lang="en-US" dirty="0">
              <a:solidFill>
                <a:srgbClr val="FF0000"/>
              </a:solidFill>
            </a:endParaRPr>
          </a:p>
        </p:txBody>
      </p:sp>
      <p:sp>
        <p:nvSpPr>
          <p:cNvPr id="5" name="Slide Number Placeholder 4"/>
          <p:cNvSpPr>
            <a:spLocks noGrp="1"/>
          </p:cNvSpPr>
          <p:nvPr>
            <p:ph type="sldNum" sz="quarter" idx="12"/>
          </p:nvPr>
        </p:nvSpPr>
        <p:spPr/>
        <p:txBody>
          <a:bodyPr/>
          <a:lstStyle/>
          <a:p>
            <a:fld id="{ECE4E509-3089-B441-946B-1736EECD1177}" type="slidenum">
              <a:rPr lang="en-US" smtClean="0"/>
              <a:t>27</a:t>
            </a:fld>
            <a:endParaRPr lang="en-US"/>
          </a:p>
        </p:txBody>
      </p:sp>
      <p:sp>
        <p:nvSpPr>
          <p:cNvPr id="6" name="TextBox 5"/>
          <p:cNvSpPr txBox="1"/>
          <p:nvPr/>
        </p:nvSpPr>
        <p:spPr>
          <a:xfrm>
            <a:off x="765709" y="5507038"/>
            <a:ext cx="184666" cy="369332"/>
          </a:xfrm>
          <a:prstGeom prst="rect">
            <a:avLst/>
          </a:prstGeom>
          <a:noFill/>
        </p:spPr>
        <p:txBody>
          <a:bodyPr wrap="none" rtlCol="0">
            <a:spAutoFit/>
          </a:bodyPr>
          <a:lstStyle/>
          <a:p>
            <a:endParaRPr lang="en-US" dirty="0"/>
          </a:p>
        </p:txBody>
      </p:sp>
      <p:sp>
        <p:nvSpPr>
          <p:cNvPr id="7" name="Content Placeholder 2"/>
          <p:cNvSpPr>
            <a:spLocks noGrp="1"/>
          </p:cNvSpPr>
          <p:nvPr>
            <p:ph idx="1"/>
          </p:nvPr>
        </p:nvSpPr>
        <p:spPr>
          <a:xfrm>
            <a:off x="457200" y="1600200"/>
            <a:ext cx="8229600" cy="4525963"/>
          </a:xfrm>
        </p:spPr>
        <p:txBody>
          <a:bodyPr>
            <a:normAutofit/>
          </a:bodyPr>
          <a:lstStyle/>
          <a:p>
            <a:r>
              <a:rPr lang="en-US" sz="4000" dirty="0" smtClean="0"/>
              <a:t>Trade moving boundary with fixed</a:t>
            </a:r>
          </a:p>
          <a:p>
            <a:endParaRPr lang="en-US" sz="4000" dirty="0" smtClean="0"/>
          </a:p>
        </p:txBody>
      </p:sp>
      <p:sp>
        <p:nvSpPr>
          <p:cNvPr id="10" name="TextBox 9"/>
          <p:cNvSpPr txBox="1"/>
          <p:nvPr/>
        </p:nvSpPr>
        <p:spPr>
          <a:xfrm>
            <a:off x="711200" y="6225545"/>
            <a:ext cx="7484533" cy="261610"/>
          </a:xfrm>
          <a:prstGeom prst="rect">
            <a:avLst/>
          </a:prstGeom>
          <a:noFill/>
        </p:spPr>
        <p:txBody>
          <a:bodyPr wrap="square" rtlCol="0">
            <a:spAutoFit/>
          </a:bodyPr>
          <a:lstStyle/>
          <a:p>
            <a:pPr algn="ctr"/>
            <a:r>
              <a:rPr lang="en-US" sz="1100" b="1" dirty="0"/>
              <a:t>T</a:t>
            </a:r>
            <a:r>
              <a:rPr lang="en-US" sz="1100" b="1" dirty="0" smtClean="0"/>
              <a:t>aken </a:t>
            </a:r>
            <a:r>
              <a:rPr lang="en-US" sz="1100" b="1" dirty="0" smtClean="0"/>
              <a:t>from</a:t>
            </a:r>
            <a:r>
              <a:rPr lang="en-US" sz="1100" b="1" dirty="0"/>
              <a:t>: http://</a:t>
            </a:r>
            <a:r>
              <a:rPr lang="en-US" sz="1100" b="1" dirty="0" err="1"/>
              <a:t>math.berkeley.edu</a:t>
            </a:r>
            <a:r>
              <a:rPr lang="en-US" sz="1100" b="1" dirty="0"/>
              <a:t>/~</a:t>
            </a:r>
            <a:r>
              <a:rPr lang="en-US" sz="1100" b="1" dirty="0" err="1"/>
              <a:t>sethian</a:t>
            </a:r>
            <a:r>
              <a:rPr lang="en-US" sz="1100" b="1" dirty="0"/>
              <a:t>/2006/Explanations/</a:t>
            </a:r>
            <a:r>
              <a:rPr lang="en-US" sz="1100" b="1" dirty="0" err="1"/>
              <a:t>fast_marching_explain.html</a:t>
            </a:r>
            <a:endParaRPr lang="en-US" sz="1100" b="1" dirty="0"/>
          </a:p>
        </p:txBody>
      </p:sp>
      <p:pic>
        <p:nvPicPr>
          <p:cNvPr id="4" name="Picture 3" descr="Screen Shot 2013-04-24 at 11.29.33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2232478"/>
            <a:ext cx="8229600" cy="3816859"/>
          </a:xfrm>
          <a:prstGeom prst="rect">
            <a:avLst/>
          </a:prstGeom>
        </p:spPr>
      </p:pic>
    </p:spTree>
    <p:extLst>
      <p:ext uri="{BB962C8B-B14F-4D97-AF65-F5344CB8AC3E}">
        <p14:creationId xmlns:p14="http://schemas.microsoft.com/office/powerpoint/2010/main" val="2757322514"/>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dirty="0" smtClean="0">
                <a:solidFill>
                  <a:srgbClr val="FF0000"/>
                </a:solidFill>
              </a:rPr>
              <a:t>Fast Marching Method</a:t>
            </a:r>
            <a:endParaRPr lang="en-US" dirty="0">
              <a:solidFill>
                <a:srgbClr val="FF0000"/>
              </a:solidFill>
            </a:endParaRPr>
          </a:p>
        </p:txBody>
      </p:sp>
      <p:sp>
        <p:nvSpPr>
          <p:cNvPr id="5" name="Slide Number Placeholder 4"/>
          <p:cNvSpPr>
            <a:spLocks noGrp="1"/>
          </p:cNvSpPr>
          <p:nvPr>
            <p:ph type="sldNum" sz="quarter" idx="12"/>
          </p:nvPr>
        </p:nvSpPr>
        <p:spPr/>
        <p:txBody>
          <a:bodyPr/>
          <a:lstStyle/>
          <a:p>
            <a:fld id="{ECE4E509-3089-B441-946B-1736EECD1177}" type="slidenum">
              <a:rPr lang="en-US" smtClean="0"/>
              <a:t>28</a:t>
            </a:fld>
            <a:endParaRPr lang="en-US"/>
          </a:p>
        </p:txBody>
      </p:sp>
      <p:sp>
        <p:nvSpPr>
          <p:cNvPr id="6" name="TextBox 5"/>
          <p:cNvSpPr txBox="1"/>
          <p:nvPr/>
        </p:nvSpPr>
        <p:spPr>
          <a:xfrm>
            <a:off x="765709" y="5507038"/>
            <a:ext cx="184666" cy="369332"/>
          </a:xfrm>
          <a:prstGeom prst="rect">
            <a:avLst/>
          </a:prstGeom>
          <a:noFill/>
        </p:spPr>
        <p:txBody>
          <a:bodyPr wrap="none" rtlCol="0">
            <a:spAutoFit/>
          </a:bodyPr>
          <a:lstStyle/>
          <a:p>
            <a:endParaRPr lang="en-US" dirty="0"/>
          </a:p>
        </p:txBody>
      </p:sp>
      <p:sp>
        <p:nvSpPr>
          <p:cNvPr id="7" name="Content Placeholder 2"/>
          <p:cNvSpPr>
            <a:spLocks noGrp="1"/>
          </p:cNvSpPr>
          <p:nvPr>
            <p:ph idx="1"/>
          </p:nvPr>
        </p:nvSpPr>
        <p:spPr>
          <a:xfrm>
            <a:off x="457200" y="1600200"/>
            <a:ext cx="8229600" cy="4525963"/>
          </a:xfrm>
        </p:spPr>
        <p:txBody>
          <a:bodyPr>
            <a:normAutofit/>
          </a:bodyPr>
          <a:lstStyle/>
          <a:p>
            <a:r>
              <a:rPr lang="en-US" sz="4000" dirty="0" smtClean="0"/>
              <a:t>Construction (video clip)</a:t>
            </a:r>
          </a:p>
          <a:p>
            <a:pPr marL="0" indent="0">
              <a:buNone/>
            </a:pPr>
            <a:r>
              <a:rPr lang="en-US" sz="4000" dirty="0">
                <a:hlinkClick r:id="rId3"/>
              </a:rPr>
              <a:t>http://math.berkeley.edu/~sethian/2006/Explanations/</a:t>
            </a:r>
            <a:r>
              <a:rPr lang="en-US" sz="4000" dirty="0" smtClean="0">
                <a:hlinkClick r:id="rId3"/>
              </a:rPr>
              <a:t>Movielevelsetexplain_marching.mpeg</a:t>
            </a:r>
            <a:endParaRPr lang="en-US" sz="4000" dirty="0" smtClean="0"/>
          </a:p>
          <a:p>
            <a:endParaRPr lang="en-US" sz="4000" dirty="0" smtClean="0"/>
          </a:p>
          <a:p>
            <a:endParaRPr lang="en-US" sz="4000" dirty="0" smtClean="0"/>
          </a:p>
        </p:txBody>
      </p:sp>
    </p:spTree>
    <p:extLst>
      <p:ext uri="{BB962C8B-B14F-4D97-AF65-F5344CB8AC3E}">
        <p14:creationId xmlns:p14="http://schemas.microsoft.com/office/powerpoint/2010/main" val="1598983157"/>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dirty="0" smtClean="0">
                <a:solidFill>
                  <a:srgbClr val="FF0000"/>
                </a:solidFill>
              </a:rPr>
              <a:t>Character Recognition</a:t>
            </a:r>
            <a:endParaRPr lang="en-US" dirty="0">
              <a:solidFill>
                <a:srgbClr val="FF0000"/>
              </a:solidFill>
            </a:endParaRPr>
          </a:p>
        </p:txBody>
      </p:sp>
      <p:sp>
        <p:nvSpPr>
          <p:cNvPr id="5" name="Slide Number Placeholder 4"/>
          <p:cNvSpPr>
            <a:spLocks noGrp="1"/>
          </p:cNvSpPr>
          <p:nvPr>
            <p:ph type="sldNum" sz="quarter" idx="12"/>
          </p:nvPr>
        </p:nvSpPr>
        <p:spPr/>
        <p:txBody>
          <a:bodyPr/>
          <a:lstStyle/>
          <a:p>
            <a:fld id="{ECE4E509-3089-B441-946B-1736EECD1177}" type="slidenum">
              <a:rPr lang="en-US" smtClean="0"/>
              <a:t>29</a:t>
            </a:fld>
            <a:endParaRPr lang="en-US"/>
          </a:p>
        </p:txBody>
      </p:sp>
      <p:sp>
        <p:nvSpPr>
          <p:cNvPr id="6" name="TextBox 5"/>
          <p:cNvSpPr txBox="1"/>
          <p:nvPr/>
        </p:nvSpPr>
        <p:spPr>
          <a:xfrm>
            <a:off x="765709" y="5507038"/>
            <a:ext cx="184666" cy="369332"/>
          </a:xfrm>
          <a:prstGeom prst="rect">
            <a:avLst/>
          </a:prstGeom>
          <a:noFill/>
        </p:spPr>
        <p:txBody>
          <a:bodyPr wrap="none" rtlCol="0">
            <a:spAutoFit/>
          </a:bodyPr>
          <a:lstStyle/>
          <a:p>
            <a:endParaRPr lang="en-US" dirty="0"/>
          </a:p>
        </p:txBody>
      </p:sp>
      <p:sp>
        <p:nvSpPr>
          <p:cNvPr id="7" name="Content Placeholder 2"/>
          <p:cNvSpPr>
            <a:spLocks noGrp="1"/>
          </p:cNvSpPr>
          <p:nvPr>
            <p:ph idx="1"/>
          </p:nvPr>
        </p:nvSpPr>
        <p:spPr>
          <a:xfrm>
            <a:off x="457200" y="1600200"/>
            <a:ext cx="8229600" cy="4525963"/>
          </a:xfrm>
        </p:spPr>
        <p:txBody>
          <a:bodyPr>
            <a:normAutofit/>
          </a:bodyPr>
          <a:lstStyle/>
          <a:p>
            <a:r>
              <a:rPr lang="en-US" sz="4000" dirty="0" smtClean="0"/>
              <a:t>Last step. </a:t>
            </a:r>
          </a:p>
          <a:p>
            <a:r>
              <a:rPr lang="en-US" sz="4000" dirty="0" smtClean="0"/>
              <a:t>Classifiers – Statistical &amp; </a:t>
            </a:r>
            <a:r>
              <a:rPr lang="en-US" sz="4000" dirty="0" smtClean="0">
                <a:solidFill>
                  <a:srgbClr val="FF0000"/>
                </a:solidFill>
              </a:rPr>
              <a:t>ANN</a:t>
            </a:r>
          </a:p>
          <a:p>
            <a:r>
              <a:rPr lang="en-US" sz="4000" dirty="0" smtClean="0"/>
              <a:t>Pattern/Template Matching</a:t>
            </a:r>
            <a:r>
              <a:rPr lang="en-US" sz="4000" dirty="0" smtClean="0">
                <a:solidFill>
                  <a:srgbClr val="FF0000"/>
                </a:solidFill>
              </a:rPr>
              <a:t> </a:t>
            </a:r>
            <a:r>
              <a:rPr lang="en-US" sz="4000" dirty="0" smtClean="0"/>
              <a:t>- </a:t>
            </a:r>
            <a:endParaRPr lang="en-US" sz="4000" dirty="0" smtClean="0"/>
          </a:p>
        </p:txBody>
      </p:sp>
      <p:sp>
        <p:nvSpPr>
          <p:cNvPr id="3" name="TextBox 2"/>
          <p:cNvSpPr txBox="1"/>
          <p:nvPr/>
        </p:nvSpPr>
        <p:spPr>
          <a:xfrm>
            <a:off x="4342190" y="4330095"/>
            <a:ext cx="3168953" cy="646331"/>
          </a:xfrm>
          <a:prstGeom prst="rect">
            <a:avLst/>
          </a:prstGeom>
          <a:noFill/>
        </p:spPr>
        <p:txBody>
          <a:bodyPr wrap="square" rtlCol="0">
            <a:spAutoFit/>
          </a:bodyPr>
          <a:lstStyle/>
          <a:p>
            <a:r>
              <a:rPr lang="en-US" dirty="0" smtClean="0"/>
              <a:t>Did this in class… Where's Waldo? </a:t>
            </a:r>
            <a:endParaRPr lang="en-US" dirty="0"/>
          </a:p>
        </p:txBody>
      </p:sp>
      <p:cxnSp>
        <p:nvCxnSpPr>
          <p:cNvPr id="8" name="Straight Arrow Connector 7"/>
          <p:cNvCxnSpPr/>
          <p:nvPr/>
        </p:nvCxnSpPr>
        <p:spPr>
          <a:xfrm flipH="1" flipV="1">
            <a:off x="4342190" y="3640667"/>
            <a:ext cx="641048" cy="68942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47891085"/>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solidFill>
                  <a:srgbClr val="FF0000"/>
                </a:solidFill>
              </a:rPr>
              <a:t>Introduction</a:t>
            </a:r>
            <a:endParaRPr lang="en-US" dirty="0">
              <a:solidFill>
                <a:srgbClr val="FF0000"/>
              </a:solidFill>
            </a:endParaRPr>
          </a:p>
        </p:txBody>
      </p:sp>
      <p:sp>
        <p:nvSpPr>
          <p:cNvPr id="3" name="Content Placeholder 2"/>
          <p:cNvSpPr>
            <a:spLocks noGrp="1"/>
          </p:cNvSpPr>
          <p:nvPr>
            <p:ph idx="1"/>
          </p:nvPr>
        </p:nvSpPr>
        <p:spPr/>
        <p:txBody>
          <a:bodyPr>
            <a:normAutofit fontScale="92500"/>
          </a:bodyPr>
          <a:lstStyle/>
          <a:p>
            <a:r>
              <a:rPr lang="en-US" sz="2800" dirty="0" smtClean="0"/>
              <a:t>License Plate Recognition (LPR) is a core module used in various applications. </a:t>
            </a:r>
            <a:r>
              <a:rPr lang="en-US" sz="2800" i="1" dirty="0" smtClean="0">
                <a:solidFill>
                  <a:schemeClr val="bg1">
                    <a:lumMod val="50000"/>
                  </a:schemeClr>
                </a:solidFill>
              </a:rPr>
              <a:t>(i.e. toll payment, freeway and arterial management for traffic surveillance)</a:t>
            </a:r>
            <a:r>
              <a:rPr lang="en-US" sz="2800" i="1" dirty="0" smtClean="0">
                <a:solidFill>
                  <a:srgbClr val="000000"/>
                </a:solidFill>
              </a:rPr>
              <a:t> </a:t>
            </a:r>
          </a:p>
          <a:p>
            <a:r>
              <a:rPr lang="en-US" sz="2800" dirty="0" smtClean="0">
                <a:solidFill>
                  <a:srgbClr val="000000"/>
                </a:solidFill>
              </a:rPr>
              <a:t>Three Steps</a:t>
            </a:r>
          </a:p>
          <a:p>
            <a:pPr lvl="1"/>
            <a:r>
              <a:rPr lang="en-US" sz="2400" dirty="0" smtClean="0">
                <a:solidFill>
                  <a:srgbClr val="000000"/>
                </a:solidFill>
              </a:rPr>
              <a:t>License Plate Location</a:t>
            </a:r>
          </a:p>
          <a:p>
            <a:pPr lvl="1"/>
            <a:r>
              <a:rPr lang="en-US" sz="2400" dirty="0" smtClean="0">
                <a:solidFill>
                  <a:srgbClr val="000000"/>
                </a:solidFill>
              </a:rPr>
              <a:t>Plate Character Segmentation</a:t>
            </a:r>
          </a:p>
          <a:p>
            <a:pPr lvl="1"/>
            <a:r>
              <a:rPr lang="en-US" sz="2400" dirty="0" smtClean="0">
                <a:solidFill>
                  <a:srgbClr val="000000"/>
                </a:solidFill>
              </a:rPr>
              <a:t>Determining/Recognizing Characters</a:t>
            </a:r>
          </a:p>
          <a:p>
            <a:r>
              <a:rPr lang="en-US" sz="2800" dirty="0" smtClean="0">
                <a:solidFill>
                  <a:srgbClr val="000000"/>
                </a:solidFill>
              </a:rPr>
              <a:t>Requirements</a:t>
            </a:r>
          </a:p>
          <a:p>
            <a:pPr lvl="1"/>
            <a:r>
              <a:rPr lang="en-US" sz="2400" dirty="0" smtClean="0">
                <a:solidFill>
                  <a:srgbClr val="000000"/>
                </a:solidFill>
              </a:rPr>
              <a:t>Should be </a:t>
            </a:r>
            <a:r>
              <a:rPr lang="en-US" sz="2400" dirty="0" smtClean="0">
                <a:solidFill>
                  <a:srgbClr val="000000"/>
                </a:solidFill>
              </a:rPr>
              <a:t>near</a:t>
            </a:r>
            <a:r>
              <a:rPr lang="en-US" sz="2400" dirty="0" smtClean="0">
                <a:solidFill>
                  <a:srgbClr val="000000"/>
                </a:solidFill>
              </a:rPr>
              <a:t>-real time (~50 </a:t>
            </a:r>
            <a:r>
              <a:rPr lang="en-US" sz="2400" dirty="0" err="1" smtClean="0">
                <a:solidFill>
                  <a:srgbClr val="000000"/>
                </a:solidFill>
              </a:rPr>
              <a:t>ms</a:t>
            </a:r>
            <a:r>
              <a:rPr lang="en-US" sz="2400" dirty="0" smtClean="0">
                <a:solidFill>
                  <a:srgbClr val="000000"/>
                </a:solidFill>
              </a:rPr>
              <a:t>)</a:t>
            </a:r>
          </a:p>
          <a:p>
            <a:pPr lvl="1"/>
            <a:r>
              <a:rPr lang="en-US" sz="2400" dirty="0" smtClean="0">
                <a:solidFill>
                  <a:srgbClr val="000000"/>
                </a:solidFill>
              </a:rPr>
              <a:t>May be application dependent</a:t>
            </a:r>
          </a:p>
          <a:p>
            <a:endParaRPr lang="en-US" dirty="0" smtClean="0">
              <a:solidFill>
                <a:srgbClr val="000000"/>
              </a:solidFill>
            </a:endParaRPr>
          </a:p>
          <a:p>
            <a:endParaRPr lang="en-US" sz="2800" dirty="0" smtClean="0">
              <a:solidFill>
                <a:srgbClr val="000000"/>
              </a:solidFill>
            </a:endParaRPr>
          </a:p>
          <a:p>
            <a:pPr marL="0" indent="0">
              <a:buNone/>
            </a:pPr>
            <a:endParaRPr lang="en-US" sz="2800" dirty="0">
              <a:solidFill>
                <a:srgbClr val="000000"/>
              </a:solidFill>
            </a:endParaRPr>
          </a:p>
        </p:txBody>
      </p:sp>
      <p:sp>
        <p:nvSpPr>
          <p:cNvPr id="5" name="Slide Number Placeholder 4"/>
          <p:cNvSpPr>
            <a:spLocks noGrp="1"/>
          </p:cNvSpPr>
          <p:nvPr>
            <p:ph type="sldNum" sz="quarter" idx="12"/>
          </p:nvPr>
        </p:nvSpPr>
        <p:spPr/>
        <p:txBody>
          <a:bodyPr/>
          <a:lstStyle/>
          <a:p>
            <a:fld id="{ECE4E509-3089-B441-946B-1736EECD1177}" type="slidenum">
              <a:rPr lang="en-US" smtClean="0"/>
              <a:t>3</a:t>
            </a:fld>
            <a:endParaRPr lang="en-US"/>
          </a:p>
        </p:txBody>
      </p:sp>
    </p:spTree>
    <p:extLst>
      <p:ext uri="{BB962C8B-B14F-4D97-AF65-F5344CB8AC3E}">
        <p14:creationId xmlns:p14="http://schemas.microsoft.com/office/powerpoint/2010/main" val="1762038851"/>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dirty="0" smtClean="0">
                <a:solidFill>
                  <a:srgbClr val="FF0000"/>
                </a:solidFill>
              </a:rPr>
              <a:t>Classifier - ANN</a:t>
            </a:r>
            <a:endParaRPr lang="en-US" dirty="0">
              <a:solidFill>
                <a:srgbClr val="FF0000"/>
              </a:solidFill>
            </a:endParaRPr>
          </a:p>
        </p:txBody>
      </p:sp>
      <p:sp>
        <p:nvSpPr>
          <p:cNvPr id="5" name="Slide Number Placeholder 4"/>
          <p:cNvSpPr>
            <a:spLocks noGrp="1"/>
          </p:cNvSpPr>
          <p:nvPr>
            <p:ph type="sldNum" sz="quarter" idx="12"/>
          </p:nvPr>
        </p:nvSpPr>
        <p:spPr/>
        <p:txBody>
          <a:bodyPr/>
          <a:lstStyle/>
          <a:p>
            <a:fld id="{ECE4E509-3089-B441-946B-1736EECD1177}" type="slidenum">
              <a:rPr lang="en-US" smtClean="0"/>
              <a:t>30</a:t>
            </a:fld>
            <a:endParaRPr lang="en-US"/>
          </a:p>
        </p:txBody>
      </p:sp>
      <p:sp>
        <p:nvSpPr>
          <p:cNvPr id="6" name="TextBox 5"/>
          <p:cNvSpPr txBox="1"/>
          <p:nvPr/>
        </p:nvSpPr>
        <p:spPr>
          <a:xfrm>
            <a:off x="765709" y="5507038"/>
            <a:ext cx="184666" cy="369332"/>
          </a:xfrm>
          <a:prstGeom prst="rect">
            <a:avLst/>
          </a:prstGeom>
          <a:noFill/>
        </p:spPr>
        <p:txBody>
          <a:bodyPr wrap="none" rtlCol="0">
            <a:spAutoFit/>
          </a:bodyPr>
          <a:lstStyle/>
          <a:p>
            <a:endParaRPr lang="en-US" dirty="0"/>
          </a:p>
        </p:txBody>
      </p:sp>
      <p:sp>
        <p:nvSpPr>
          <p:cNvPr id="7" name="Content Placeholder 2"/>
          <p:cNvSpPr>
            <a:spLocks noGrp="1"/>
          </p:cNvSpPr>
          <p:nvPr>
            <p:ph idx="1"/>
          </p:nvPr>
        </p:nvSpPr>
        <p:spPr>
          <a:xfrm>
            <a:off x="457200" y="1600200"/>
            <a:ext cx="8229600" cy="4525963"/>
          </a:xfrm>
        </p:spPr>
        <p:txBody>
          <a:bodyPr>
            <a:normAutofit/>
          </a:bodyPr>
          <a:lstStyle/>
          <a:p>
            <a:r>
              <a:rPr lang="en-US" sz="4000" dirty="0" smtClean="0"/>
              <a:t>Artificial Neural Networks</a:t>
            </a:r>
          </a:p>
          <a:p>
            <a:pPr lvl="1"/>
            <a:r>
              <a:rPr lang="en-US" sz="3600" dirty="0" smtClean="0"/>
              <a:t>Interconnected group of neurons (artificial) used for OCR classification</a:t>
            </a:r>
          </a:p>
          <a:p>
            <a:pPr lvl="1"/>
            <a:r>
              <a:rPr lang="en-US" sz="3600" dirty="0" smtClean="0"/>
              <a:t>Adaptive system that changes its structure during a learning phase.</a:t>
            </a:r>
          </a:p>
          <a:p>
            <a:pPr lvl="1"/>
            <a:r>
              <a:rPr lang="en-US" sz="3600" dirty="0" smtClean="0"/>
              <a:t>Used to find patterns in data</a:t>
            </a:r>
          </a:p>
          <a:p>
            <a:pPr lvl="1"/>
            <a:r>
              <a:rPr lang="en-US" sz="3600" dirty="0" smtClean="0"/>
              <a:t>MLP most common ANN algorithm.</a:t>
            </a:r>
          </a:p>
        </p:txBody>
      </p:sp>
    </p:spTree>
    <p:extLst>
      <p:ext uri="{BB962C8B-B14F-4D97-AF65-F5344CB8AC3E}">
        <p14:creationId xmlns:p14="http://schemas.microsoft.com/office/powerpoint/2010/main" val="2836357298"/>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dirty="0" smtClean="0">
                <a:solidFill>
                  <a:srgbClr val="FF0000"/>
                </a:solidFill>
              </a:rPr>
              <a:t>Classifier - ANN</a:t>
            </a:r>
            <a:endParaRPr lang="en-US" dirty="0">
              <a:solidFill>
                <a:srgbClr val="FF0000"/>
              </a:solidFill>
            </a:endParaRPr>
          </a:p>
        </p:txBody>
      </p:sp>
      <p:sp>
        <p:nvSpPr>
          <p:cNvPr id="5" name="Slide Number Placeholder 4"/>
          <p:cNvSpPr>
            <a:spLocks noGrp="1"/>
          </p:cNvSpPr>
          <p:nvPr>
            <p:ph type="sldNum" sz="quarter" idx="12"/>
          </p:nvPr>
        </p:nvSpPr>
        <p:spPr/>
        <p:txBody>
          <a:bodyPr/>
          <a:lstStyle/>
          <a:p>
            <a:fld id="{ECE4E509-3089-B441-946B-1736EECD1177}" type="slidenum">
              <a:rPr lang="en-US" smtClean="0"/>
              <a:t>31</a:t>
            </a:fld>
            <a:endParaRPr lang="en-US"/>
          </a:p>
        </p:txBody>
      </p:sp>
      <p:sp>
        <p:nvSpPr>
          <p:cNvPr id="6" name="TextBox 5"/>
          <p:cNvSpPr txBox="1"/>
          <p:nvPr/>
        </p:nvSpPr>
        <p:spPr>
          <a:xfrm>
            <a:off x="765709" y="5507038"/>
            <a:ext cx="184666" cy="369332"/>
          </a:xfrm>
          <a:prstGeom prst="rect">
            <a:avLst/>
          </a:prstGeom>
          <a:noFill/>
        </p:spPr>
        <p:txBody>
          <a:bodyPr wrap="none" rtlCol="0">
            <a:spAutoFit/>
          </a:bodyPr>
          <a:lstStyle/>
          <a:p>
            <a:endParaRPr lang="en-US" dirty="0"/>
          </a:p>
        </p:txBody>
      </p:sp>
      <p:pic>
        <p:nvPicPr>
          <p:cNvPr id="8" name="Picture 7"/>
          <p:cNvPicPr>
            <a:picLocks noChangeAspect="1"/>
          </p:cNvPicPr>
          <p:nvPr/>
        </p:nvPicPr>
        <p:blipFill>
          <a:blip r:embed="rId3"/>
          <a:stretch>
            <a:fillRect/>
          </a:stretch>
        </p:blipFill>
        <p:spPr>
          <a:xfrm>
            <a:off x="2692400" y="1567542"/>
            <a:ext cx="3759200" cy="4521200"/>
          </a:xfrm>
          <a:prstGeom prst="rect">
            <a:avLst/>
          </a:prstGeom>
        </p:spPr>
      </p:pic>
      <p:sp>
        <p:nvSpPr>
          <p:cNvPr id="9" name="TextBox 8"/>
          <p:cNvSpPr txBox="1"/>
          <p:nvPr/>
        </p:nvSpPr>
        <p:spPr>
          <a:xfrm>
            <a:off x="711200" y="6225545"/>
            <a:ext cx="7484533" cy="261610"/>
          </a:xfrm>
          <a:prstGeom prst="rect">
            <a:avLst/>
          </a:prstGeom>
          <a:noFill/>
        </p:spPr>
        <p:txBody>
          <a:bodyPr wrap="square" rtlCol="0">
            <a:spAutoFit/>
          </a:bodyPr>
          <a:lstStyle/>
          <a:p>
            <a:pPr algn="ctr"/>
            <a:r>
              <a:rPr lang="en-US" sz="1100" b="1" dirty="0"/>
              <a:t>T</a:t>
            </a:r>
            <a:r>
              <a:rPr lang="en-US" sz="1100" b="1" dirty="0" smtClean="0"/>
              <a:t>aken </a:t>
            </a:r>
            <a:r>
              <a:rPr lang="en-US" sz="1100" b="1" dirty="0" smtClean="0"/>
              <a:t>from</a:t>
            </a:r>
            <a:r>
              <a:rPr lang="en-US" sz="1100" b="1" dirty="0"/>
              <a:t>: http://</a:t>
            </a:r>
            <a:r>
              <a:rPr lang="en-US" sz="1100" b="1" dirty="0" err="1"/>
              <a:t>en.wikipedia.org</a:t>
            </a:r>
            <a:r>
              <a:rPr lang="en-US" sz="1100" b="1" dirty="0"/>
              <a:t>/wiki/</a:t>
            </a:r>
            <a:r>
              <a:rPr lang="en-US" sz="1100" b="1" dirty="0" err="1"/>
              <a:t>Artificial_neural_network</a:t>
            </a:r>
            <a:endParaRPr lang="en-US" sz="1100" b="1" dirty="0"/>
          </a:p>
        </p:txBody>
      </p:sp>
    </p:spTree>
    <p:extLst>
      <p:ext uri="{BB962C8B-B14F-4D97-AF65-F5344CB8AC3E}">
        <p14:creationId xmlns:p14="http://schemas.microsoft.com/office/powerpoint/2010/main" val="1860564138"/>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dirty="0" smtClean="0">
                <a:solidFill>
                  <a:srgbClr val="FF0000"/>
                </a:solidFill>
              </a:rPr>
              <a:t>Classifier - ANN</a:t>
            </a:r>
            <a:endParaRPr lang="en-US" dirty="0">
              <a:solidFill>
                <a:srgbClr val="FF0000"/>
              </a:solidFill>
            </a:endParaRPr>
          </a:p>
        </p:txBody>
      </p:sp>
      <p:sp>
        <p:nvSpPr>
          <p:cNvPr id="5" name="Slide Number Placeholder 4"/>
          <p:cNvSpPr>
            <a:spLocks noGrp="1"/>
          </p:cNvSpPr>
          <p:nvPr>
            <p:ph type="sldNum" sz="quarter" idx="12"/>
          </p:nvPr>
        </p:nvSpPr>
        <p:spPr/>
        <p:txBody>
          <a:bodyPr/>
          <a:lstStyle/>
          <a:p>
            <a:fld id="{ECE4E509-3089-B441-946B-1736EECD1177}" type="slidenum">
              <a:rPr lang="en-US" smtClean="0"/>
              <a:t>32</a:t>
            </a:fld>
            <a:endParaRPr lang="en-US"/>
          </a:p>
        </p:txBody>
      </p:sp>
      <p:sp>
        <p:nvSpPr>
          <p:cNvPr id="6" name="TextBox 5"/>
          <p:cNvSpPr txBox="1"/>
          <p:nvPr/>
        </p:nvSpPr>
        <p:spPr>
          <a:xfrm>
            <a:off x="765709" y="5507038"/>
            <a:ext cx="184666" cy="369332"/>
          </a:xfrm>
          <a:prstGeom prst="rect">
            <a:avLst/>
          </a:prstGeom>
          <a:noFill/>
        </p:spPr>
        <p:txBody>
          <a:bodyPr wrap="none" rtlCol="0">
            <a:spAutoFit/>
          </a:bodyPr>
          <a:lstStyle/>
          <a:p>
            <a:endParaRPr lang="en-US" dirty="0"/>
          </a:p>
        </p:txBody>
      </p:sp>
      <p:sp>
        <p:nvSpPr>
          <p:cNvPr id="9" name="TextBox 8"/>
          <p:cNvSpPr txBox="1"/>
          <p:nvPr/>
        </p:nvSpPr>
        <p:spPr>
          <a:xfrm>
            <a:off x="711200" y="6225545"/>
            <a:ext cx="7484533" cy="261610"/>
          </a:xfrm>
          <a:prstGeom prst="rect">
            <a:avLst/>
          </a:prstGeom>
          <a:noFill/>
        </p:spPr>
        <p:txBody>
          <a:bodyPr wrap="square" rtlCol="0">
            <a:spAutoFit/>
          </a:bodyPr>
          <a:lstStyle/>
          <a:p>
            <a:pPr algn="ctr"/>
            <a:r>
              <a:rPr lang="en-US" sz="1100" b="1" dirty="0"/>
              <a:t>T</a:t>
            </a:r>
            <a:r>
              <a:rPr lang="en-US" sz="1100" b="1" dirty="0" smtClean="0"/>
              <a:t>aken </a:t>
            </a:r>
            <a:r>
              <a:rPr lang="en-US" sz="1100" b="1" dirty="0" smtClean="0"/>
              <a:t>from</a:t>
            </a:r>
            <a:r>
              <a:rPr lang="en-US" sz="1100" b="1" dirty="0"/>
              <a:t>: </a:t>
            </a:r>
            <a:r>
              <a:rPr lang="en-US" sz="1100" b="1" dirty="0" smtClean="0"/>
              <a:t>“Mastering </a:t>
            </a:r>
            <a:r>
              <a:rPr lang="en-US" sz="1100" b="1" dirty="0" err="1" smtClean="0"/>
              <a:t>OpenCV</a:t>
            </a:r>
            <a:r>
              <a:rPr lang="en-US" sz="1100" b="1" dirty="0" smtClean="0"/>
              <a:t> with Practical Computer Vision Projects” pg.200</a:t>
            </a:r>
            <a:endParaRPr lang="en-US" sz="1100" b="1" dirty="0"/>
          </a:p>
        </p:txBody>
      </p:sp>
      <p:pic>
        <p:nvPicPr>
          <p:cNvPr id="3" name="Picture 2"/>
          <p:cNvPicPr>
            <a:picLocks noChangeAspect="1"/>
          </p:cNvPicPr>
          <p:nvPr/>
        </p:nvPicPr>
        <p:blipFill>
          <a:blip r:embed="rId3"/>
          <a:stretch>
            <a:fillRect/>
          </a:stretch>
        </p:blipFill>
        <p:spPr>
          <a:xfrm>
            <a:off x="765709" y="1417638"/>
            <a:ext cx="7199087" cy="4864248"/>
          </a:xfrm>
          <a:prstGeom prst="rect">
            <a:avLst/>
          </a:prstGeom>
        </p:spPr>
      </p:pic>
    </p:spTree>
    <p:extLst>
      <p:ext uri="{BB962C8B-B14F-4D97-AF65-F5344CB8AC3E}">
        <p14:creationId xmlns:p14="http://schemas.microsoft.com/office/powerpoint/2010/main" val="2011428351"/>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dirty="0" smtClean="0">
                <a:solidFill>
                  <a:srgbClr val="FF0000"/>
                </a:solidFill>
              </a:rPr>
              <a:t>Classifier - ANN</a:t>
            </a:r>
            <a:endParaRPr lang="en-US" dirty="0">
              <a:solidFill>
                <a:srgbClr val="FF0000"/>
              </a:solidFill>
            </a:endParaRPr>
          </a:p>
        </p:txBody>
      </p:sp>
      <p:sp>
        <p:nvSpPr>
          <p:cNvPr id="5" name="Slide Number Placeholder 4"/>
          <p:cNvSpPr>
            <a:spLocks noGrp="1"/>
          </p:cNvSpPr>
          <p:nvPr>
            <p:ph type="sldNum" sz="quarter" idx="12"/>
          </p:nvPr>
        </p:nvSpPr>
        <p:spPr/>
        <p:txBody>
          <a:bodyPr/>
          <a:lstStyle/>
          <a:p>
            <a:fld id="{ECE4E509-3089-B441-946B-1736EECD1177}" type="slidenum">
              <a:rPr lang="en-US" smtClean="0"/>
              <a:t>33</a:t>
            </a:fld>
            <a:endParaRPr lang="en-US"/>
          </a:p>
        </p:txBody>
      </p:sp>
      <p:sp>
        <p:nvSpPr>
          <p:cNvPr id="6" name="TextBox 5"/>
          <p:cNvSpPr txBox="1"/>
          <p:nvPr/>
        </p:nvSpPr>
        <p:spPr>
          <a:xfrm>
            <a:off x="765709" y="5507038"/>
            <a:ext cx="184666" cy="369332"/>
          </a:xfrm>
          <a:prstGeom prst="rect">
            <a:avLst/>
          </a:prstGeom>
          <a:noFill/>
        </p:spPr>
        <p:txBody>
          <a:bodyPr wrap="none" rtlCol="0">
            <a:spAutoFit/>
          </a:bodyPr>
          <a:lstStyle/>
          <a:p>
            <a:endParaRPr lang="en-US" dirty="0"/>
          </a:p>
        </p:txBody>
      </p:sp>
      <p:sp>
        <p:nvSpPr>
          <p:cNvPr id="9" name="TextBox 8"/>
          <p:cNvSpPr txBox="1"/>
          <p:nvPr/>
        </p:nvSpPr>
        <p:spPr>
          <a:xfrm>
            <a:off x="711200" y="5984623"/>
            <a:ext cx="7484533" cy="261610"/>
          </a:xfrm>
          <a:prstGeom prst="rect">
            <a:avLst/>
          </a:prstGeom>
          <a:noFill/>
        </p:spPr>
        <p:txBody>
          <a:bodyPr wrap="square" rtlCol="0">
            <a:spAutoFit/>
          </a:bodyPr>
          <a:lstStyle/>
          <a:p>
            <a:pPr algn="ctr"/>
            <a:r>
              <a:rPr lang="en-US" sz="1100" b="1" dirty="0"/>
              <a:t>T</a:t>
            </a:r>
            <a:r>
              <a:rPr lang="en-US" sz="1100" b="1" dirty="0" smtClean="0"/>
              <a:t>aken </a:t>
            </a:r>
            <a:r>
              <a:rPr lang="en-US" sz="1100" b="1" dirty="0" smtClean="0"/>
              <a:t>from</a:t>
            </a:r>
            <a:r>
              <a:rPr lang="en-US" sz="1100" b="1" dirty="0"/>
              <a:t>: </a:t>
            </a:r>
            <a:r>
              <a:rPr lang="en-US" sz="1100" b="1" dirty="0" smtClean="0"/>
              <a:t>“Mastering </a:t>
            </a:r>
            <a:r>
              <a:rPr lang="en-US" sz="1100" b="1" dirty="0" err="1" smtClean="0"/>
              <a:t>OpenCV</a:t>
            </a:r>
            <a:r>
              <a:rPr lang="en-US" sz="1100" b="1" dirty="0" smtClean="0"/>
              <a:t> with Practical Computer Vision Projects” pg.200</a:t>
            </a:r>
            <a:endParaRPr lang="en-US" sz="1100" b="1" dirty="0"/>
          </a:p>
        </p:txBody>
      </p:sp>
      <p:sp>
        <p:nvSpPr>
          <p:cNvPr id="4" name="TextBox 3"/>
          <p:cNvSpPr txBox="1"/>
          <p:nvPr/>
        </p:nvSpPr>
        <p:spPr>
          <a:xfrm>
            <a:off x="604762" y="1417638"/>
            <a:ext cx="7982857" cy="646331"/>
          </a:xfrm>
          <a:prstGeom prst="rect">
            <a:avLst/>
          </a:prstGeom>
          <a:noFill/>
        </p:spPr>
        <p:txBody>
          <a:bodyPr wrap="square" rtlCol="0">
            <a:spAutoFit/>
          </a:bodyPr>
          <a:lstStyle/>
          <a:p>
            <a:r>
              <a:rPr lang="en-US" dirty="0" smtClean="0"/>
              <a:t>Activation Function defines a nonlinear output. Most common AF is Sigmoid (log-sigmoid).</a:t>
            </a:r>
            <a:endParaRPr lang="en-US" dirty="0"/>
          </a:p>
        </p:txBody>
      </p:sp>
      <p:sp>
        <p:nvSpPr>
          <p:cNvPr id="10" name="TextBox 9"/>
          <p:cNvSpPr txBox="1"/>
          <p:nvPr/>
        </p:nvSpPr>
        <p:spPr>
          <a:xfrm>
            <a:off x="711200" y="5050901"/>
            <a:ext cx="7644190" cy="369332"/>
          </a:xfrm>
          <a:prstGeom prst="rect">
            <a:avLst/>
          </a:prstGeom>
          <a:noFill/>
        </p:spPr>
        <p:txBody>
          <a:bodyPr wrap="square" rtlCol="0">
            <a:spAutoFit/>
          </a:bodyPr>
          <a:lstStyle/>
          <a:p>
            <a:r>
              <a:rPr lang="en-US" dirty="0" smtClean="0"/>
              <a:t>Beta value is a slope parameter.  </a:t>
            </a:r>
            <a:endParaRPr lang="en-US" dirty="0"/>
          </a:p>
        </p:txBody>
      </p:sp>
      <p:sp>
        <p:nvSpPr>
          <p:cNvPr id="12" name="TextBox 11"/>
          <p:cNvSpPr txBox="1"/>
          <p:nvPr/>
        </p:nvSpPr>
        <p:spPr>
          <a:xfrm>
            <a:off x="711200" y="6165951"/>
            <a:ext cx="7484533" cy="261610"/>
          </a:xfrm>
          <a:prstGeom prst="rect">
            <a:avLst/>
          </a:prstGeom>
          <a:noFill/>
        </p:spPr>
        <p:txBody>
          <a:bodyPr wrap="square" rtlCol="0">
            <a:spAutoFit/>
          </a:bodyPr>
          <a:lstStyle/>
          <a:p>
            <a:pPr algn="ctr"/>
            <a:r>
              <a:rPr lang="en-US" sz="1100" b="1" dirty="0"/>
              <a:t>	</a:t>
            </a:r>
            <a:r>
              <a:rPr lang="en-US" sz="1100" b="1" dirty="0" smtClean="0"/>
              <a:t>			   </a:t>
            </a:r>
            <a:r>
              <a:rPr lang="en-US" sz="1100" b="1" dirty="0"/>
              <a:t> : http://</a:t>
            </a:r>
            <a:r>
              <a:rPr lang="en-US" sz="1100" b="1" dirty="0" err="1"/>
              <a:t>en.wikipedia.org</a:t>
            </a:r>
            <a:r>
              <a:rPr lang="en-US" sz="1100" b="1" dirty="0"/>
              <a:t>/wiki/</a:t>
            </a:r>
            <a:r>
              <a:rPr lang="en-US" sz="1100" b="1" dirty="0" err="1"/>
              <a:t>Activation_function</a:t>
            </a:r>
            <a:r>
              <a:rPr lang="en-US" sz="1100" b="1" dirty="0"/>
              <a:t> </a:t>
            </a:r>
            <a:endParaRPr lang="en-US" sz="1100" b="1" dirty="0"/>
          </a:p>
        </p:txBody>
      </p:sp>
      <p:pic>
        <p:nvPicPr>
          <p:cNvPr id="13" name="Picture 12" descr="Screen Shot 2013-04-24 at 2.20.23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57007" y="2063969"/>
            <a:ext cx="3838726" cy="2965085"/>
          </a:xfrm>
          <a:prstGeom prst="rect">
            <a:avLst/>
          </a:prstGeom>
        </p:spPr>
      </p:pic>
      <p:pic>
        <p:nvPicPr>
          <p:cNvPr id="14" name="Picture 13" descr="Screen Shot 2013-04-24 at 2.22.22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1205" y="2927350"/>
            <a:ext cx="2057400" cy="749300"/>
          </a:xfrm>
          <a:prstGeom prst="rect">
            <a:avLst/>
          </a:prstGeom>
        </p:spPr>
      </p:pic>
    </p:spTree>
    <p:extLst>
      <p:ext uri="{BB962C8B-B14F-4D97-AF65-F5344CB8AC3E}">
        <p14:creationId xmlns:p14="http://schemas.microsoft.com/office/powerpoint/2010/main" val="2086320420"/>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dirty="0" smtClean="0">
                <a:solidFill>
                  <a:srgbClr val="FF0000"/>
                </a:solidFill>
              </a:rPr>
              <a:t>Classifier - ANN</a:t>
            </a:r>
            <a:endParaRPr lang="en-US" dirty="0">
              <a:solidFill>
                <a:srgbClr val="FF0000"/>
              </a:solidFill>
            </a:endParaRPr>
          </a:p>
        </p:txBody>
      </p:sp>
      <p:sp>
        <p:nvSpPr>
          <p:cNvPr id="5" name="Slide Number Placeholder 4"/>
          <p:cNvSpPr>
            <a:spLocks noGrp="1"/>
          </p:cNvSpPr>
          <p:nvPr>
            <p:ph type="sldNum" sz="quarter" idx="12"/>
          </p:nvPr>
        </p:nvSpPr>
        <p:spPr/>
        <p:txBody>
          <a:bodyPr/>
          <a:lstStyle/>
          <a:p>
            <a:fld id="{ECE4E509-3089-B441-946B-1736EECD1177}" type="slidenum">
              <a:rPr lang="en-US" smtClean="0"/>
              <a:t>34</a:t>
            </a:fld>
            <a:endParaRPr lang="en-US"/>
          </a:p>
        </p:txBody>
      </p:sp>
      <p:sp>
        <p:nvSpPr>
          <p:cNvPr id="6" name="TextBox 5"/>
          <p:cNvSpPr txBox="1"/>
          <p:nvPr/>
        </p:nvSpPr>
        <p:spPr>
          <a:xfrm>
            <a:off x="765709" y="5507038"/>
            <a:ext cx="184666" cy="369332"/>
          </a:xfrm>
          <a:prstGeom prst="rect">
            <a:avLst/>
          </a:prstGeom>
          <a:noFill/>
        </p:spPr>
        <p:txBody>
          <a:bodyPr wrap="none" rtlCol="0">
            <a:spAutoFit/>
          </a:bodyPr>
          <a:lstStyle/>
          <a:p>
            <a:endParaRPr lang="en-US" dirty="0"/>
          </a:p>
        </p:txBody>
      </p:sp>
      <p:sp>
        <p:nvSpPr>
          <p:cNvPr id="9" name="TextBox 8"/>
          <p:cNvSpPr txBox="1"/>
          <p:nvPr/>
        </p:nvSpPr>
        <p:spPr>
          <a:xfrm>
            <a:off x="711200" y="6116411"/>
            <a:ext cx="7484533" cy="261610"/>
          </a:xfrm>
          <a:prstGeom prst="rect">
            <a:avLst/>
          </a:prstGeom>
          <a:noFill/>
        </p:spPr>
        <p:txBody>
          <a:bodyPr wrap="square" rtlCol="0">
            <a:spAutoFit/>
          </a:bodyPr>
          <a:lstStyle/>
          <a:p>
            <a:pPr algn="ctr"/>
            <a:r>
              <a:rPr lang="en-US" sz="1100" b="1" dirty="0"/>
              <a:t>T</a:t>
            </a:r>
            <a:r>
              <a:rPr lang="en-US" sz="1100" b="1" dirty="0" smtClean="0"/>
              <a:t>aken </a:t>
            </a:r>
            <a:r>
              <a:rPr lang="en-US" sz="1100" b="1" dirty="0" smtClean="0"/>
              <a:t>from</a:t>
            </a:r>
            <a:r>
              <a:rPr lang="en-US" sz="1100" b="1" dirty="0"/>
              <a:t>: </a:t>
            </a:r>
            <a:r>
              <a:rPr lang="en-US" sz="1100" b="1" dirty="0" smtClean="0"/>
              <a:t>“Mastering </a:t>
            </a:r>
            <a:r>
              <a:rPr lang="en-US" sz="1100" b="1" dirty="0" err="1" smtClean="0"/>
              <a:t>OpenCV</a:t>
            </a:r>
            <a:r>
              <a:rPr lang="en-US" sz="1100" b="1" dirty="0" smtClean="0"/>
              <a:t> with Practical Computer Vision Projects” pg.200</a:t>
            </a:r>
            <a:endParaRPr lang="en-US" sz="1100" b="1" dirty="0"/>
          </a:p>
        </p:txBody>
      </p:sp>
      <p:sp>
        <p:nvSpPr>
          <p:cNvPr id="4" name="TextBox 3"/>
          <p:cNvSpPr txBox="1"/>
          <p:nvPr/>
        </p:nvSpPr>
        <p:spPr>
          <a:xfrm>
            <a:off x="604762" y="1417638"/>
            <a:ext cx="7982857" cy="1200329"/>
          </a:xfrm>
          <a:prstGeom prst="rect">
            <a:avLst/>
          </a:prstGeom>
          <a:noFill/>
        </p:spPr>
        <p:txBody>
          <a:bodyPr wrap="square" rtlCol="0">
            <a:spAutoFit/>
          </a:bodyPr>
          <a:lstStyle/>
          <a:p>
            <a:r>
              <a:rPr lang="en-US" dirty="0" smtClean="0"/>
              <a:t>ANN trained network has a vector of input with certain features. The values get passed into the hidden layer and computes the results with the weights and activation functions. Outputs are passed downstream until it gets the output layer that has the number of neuron classes.</a:t>
            </a:r>
            <a:endParaRPr lang="en-US" dirty="0"/>
          </a:p>
        </p:txBody>
      </p:sp>
      <p:pic>
        <p:nvPicPr>
          <p:cNvPr id="3" name="Picture 2"/>
          <p:cNvPicPr>
            <a:picLocks noChangeAspect="1"/>
          </p:cNvPicPr>
          <p:nvPr/>
        </p:nvPicPr>
        <p:blipFill>
          <a:blip r:embed="rId3"/>
          <a:stretch>
            <a:fillRect/>
          </a:stretch>
        </p:blipFill>
        <p:spPr>
          <a:xfrm>
            <a:off x="3539067" y="3082997"/>
            <a:ext cx="2823028" cy="2888680"/>
          </a:xfrm>
          <a:prstGeom prst="rect">
            <a:avLst/>
          </a:prstGeom>
        </p:spPr>
      </p:pic>
      <p:cxnSp>
        <p:nvCxnSpPr>
          <p:cNvPr id="13" name="Straight Arrow Connector 12"/>
          <p:cNvCxnSpPr/>
          <p:nvPr/>
        </p:nvCxnSpPr>
        <p:spPr>
          <a:xfrm>
            <a:off x="3108476" y="3170162"/>
            <a:ext cx="0" cy="22352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a:off x="3108476" y="2963333"/>
            <a:ext cx="3253619"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6" name="TextBox 15"/>
          <p:cNvSpPr txBox="1"/>
          <p:nvPr/>
        </p:nvSpPr>
        <p:spPr>
          <a:xfrm>
            <a:off x="814090" y="3170162"/>
            <a:ext cx="1532386" cy="646331"/>
          </a:xfrm>
          <a:prstGeom prst="rect">
            <a:avLst/>
          </a:prstGeom>
          <a:noFill/>
        </p:spPr>
        <p:txBody>
          <a:bodyPr wrap="square" rtlCol="0">
            <a:spAutoFit/>
          </a:bodyPr>
          <a:lstStyle/>
          <a:p>
            <a:r>
              <a:rPr lang="en-US" dirty="0" smtClean="0"/>
              <a:t>N is the training data</a:t>
            </a:r>
            <a:endParaRPr lang="en-US" dirty="0"/>
          </a:p>
        </p:txBody>
      </p:sp>
      <p:sp>
        <p:nvSpPr>
          <p:cNvPr id="17" name="TextBox 16"/>
          <p:cNvSpPr txBox="1"/>
          <p:nvPr/>
        </p:nvSpPr>
        <p:spPr>
          <a:xfrm>
            <a:off x="6965728" y="2496012"/>
            <a:ext cx="1532386" cy="2031325"/>
          </a:xfrm>
          <a:prstGeom prst="rect">
            <a:avLst/>
          </a:prstGeom>
          <a:noFill/>
        </p:spPr>
        <p:txBody>
          <a:bodyPr wrap="square" rtlCol="0">
            <a:spAutoFit/>
          </a:bodyPr>
          <a:lstStyle/>
          <a:p>
            <a:r>
              <a:rPr lang="en-US" dirty="0"/>
              <a:t>M</a:t>
            </a:r>
            <a:r>
              <a:rPr lang="en-US" dirty="0" smtClean="0"/>
              <a:t> is the class. </a:t>
            </a:r>
            <a:r>
              <a:rPr lang="en-US" b="1" dirty="0" smtClean="0"/>
              <a:t>Example</a:t>
            </a:r>
            <a:r>
              <a:rPr lang="en-US" dirty="0" smtClean="0"/>
              <a:t>: license plate might have 10 digits + 26 Letters for US based plates.</a:t>
            </a:r>
            <a:endParaRPr lang="en-US" dirty="0"/>
          </a:p>
        </p:txBody>
      </p:sp>
      <p:sp>
        <p:nvSpPr>
          <p:cNvPr id="18" name="TextBox 17"/>
          <p:cNvSpPr txBox="1"/>
          <p:nvPr/>
        </p:nvSpPr>
        <p:spPr>
          <a:xfrm>
            <a:off x="4572000" y="2594001"/>
            <a:ext cx="616857" cy="369332"/>
          </a:xfrm>
          <a:prstGeom prst="rect">
            <a:avLst/>
          </a:prstGeom>
          <a:noFill/>
        </p:spPr>
        <p:txBody>
          <a:bodyPr wrap="square" rtlCol="0">
            <a:spAutoFit/>
          </a:bodyPr>
          <a:lstStyle/>
          <a:p>
            <a:r>
              <a:rPr lang="en-US" dirty="0" smtClean="0"/>
              <a:t>M</a:t>
            </a:r>
            <a:endParaRPr lang="en-US" dirty="0"/>
          </a:p>
        </p:txBody>
      </p:sp>
      <p:sp>
        <p:nvSpPr>
          <p:cNvPr id="19" name="TextBox 18"/>
          <p:cNvSpPr txBox="1"/>
          <p:nvPr/>
        </p:nvSpPr>
        <p:spPr>
          <a:xfrm>
            <a:off x="2696109" y="4072452"/>
            <a:ext cx="412367" cy="369332"/>
          </a:xfrm>
          <a:prstGeom prst="rect">
            <a:avLst/>
          </a:prstGeom>
          <a:noFill/>
        </p:spPr>
        <p:txBody>
          <a:bodyPr wrap="square" rtlCol="0">
            <a:spAutoFit/>
          </a:bodyPr>
          <a:lstStyle/>
          <a:p>
            <a:r>
              <a:rPr lang="en-US" dirty="0" smtClean="0"/>
              <a:t>N</a:t>
            </a:r>
            <a:endParaRPr lang="en-US" dirty="0"/>
          </a:p>
        </p:txBody>
      </p:sp>
    </p:spTree>
    <p:extLst>
      <p:ext uri="{BB962C8B-B14F-4D97-AF65-F5344CB8AC3E}">
        <p14:creationId xmlns:p14="http://schemas.microsoft.com/office/powerpoint/2010/main" val="3807794464"/>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dirty="0" smtClean="0">
                <a:solidFill>
                  <a:srgbClr val="FF0000"/>
                </a:solidFill>
              </a:rPr>
              <a:t>References</a:t>
            </a:r>
            <a:endParaRPr lang="en-US" dirty="0">
              <a:solidFill>
                <a:srgbClr val="FF0000"/>
              </a:solidFill>
            </a:endParaRPr>
          </a:p>
        </p:txBody>
      </p:sp>
      <p:sp>
        <p:nvSpPr>
          <p:cNvPr id="5" name="Slide Number Placeholder 4"/>
          <p:cNvSpPr>
            <a:spLocks noGrp="1"/>
          </p:cNvSpPr>
          <p:nvPr>
            <p:ph type="sldNum" sz="quarter" idx="12"/>
          </p:nvPr>
        </p:nvSpPr>
        <p:spPr/>
        <p:txBody>
          <a:bodyPr/>
          <a:lstStyle/>
          <a:p>
            <a:fld id="{ECE4E509-3089-B441-946B-1736EECD1177}" type="slidenum">
              <a:rPr lang="en-US" smtClean="0"/>
              <a:t>35</a:t>
            </a:fld>
            <a:endParaRPr lang="en-US"/>
          </a:p>
        </p:txBody>
      </p:sp>
      <p:sp>
        <p:nvSpPr>
          <p:cNvPr id="6" name="TextBox 5"/>
          <p:cNvSpPr txBox="1"/>
          <p:nvPr/>
        </p:nvSpPr>
        <p:spPr>
          <a:xfrm>
            <a:off x="765709" y="5507038"/>
            <a:ext cx="184666" cy="369332"/>
          </a:xfrm>
          <a:prstGeom prst="rect">
            <a:avLst/>
          </a:prstGeom>
          <a:noFill/>
        </p:spPr>
        <p:txBody>
          <a:bodyPr wrap="none" rtlCol="0">
            <a:spAutoFit/>
          </a:bodyPr>
          <a:lstStyle/>
          <a:p>
            <a:endParaRPr lang="en-US" dirty="0"/>
          </a:p>
        </p:txBody>
      </p:sp>
      <p:sp>
        <p:nvSpPr>
          <p:cNvPr id="9" name="TextBox 8"/>
          <p:cNvSpPr txBox="1"/>
          <p:nvPr/>
        </p:nvSpPr>
        <p:spPr>
          <a:xfrm>
            <a:off x="711200" y="6116411"/>
            <a:ext cx="7484533" cy="261610"/>
          </a:xfrm>
          <a:prstGeom prst="rect">
            <a:avLst/>
          </a:prstGeom>
          <a:noFill/>
        </p:spPr>
        <p:txBody>
          <a:bodyPr wrap="square" rtlCol="0">
            <a:spAutoFit/>
          </a:bodyPr>
          <a:lstStyle/>
          <a:p>
            <a:pPr algn="ctr"/>
            <a:r>
              <a:rPr lang="en-US" sz="1100" b="1" dirty="0"/>
              <a:t>T</a:t>
            </a:r>
            <a:r>
              <a:rPr lang="en-US" sz="1100" b="1" dirty="0" smtClean="0"/>
              <a:t>aken </a:t>
            </a:r>
            <a:r>
              <a:rPr lang="en-US" sz="1100" b="1" dirty="0" smtClean="0"/>
              <a:t>from</a:t>
            </a:r>
            <a:r>
              <a:rPr lang="en-US" sz="1100" b="1" dirty="0"/>
              <a:t>: </a:t>
            </a:r>
            <a:r>
              <a:rPr lang="en-US" sz="1100" b="1" dirty="0" smtClean="0"/>
              <a:t>“Mastering </a:t>
            </a:r>
            <a:r>
              <a:rPr lang="en-US" sz="1100" b="1" dirty="0" err="1" smtClean="0"/>
              <a:t>OpenCV</a:t>
            </a:r>
            <a:r>
              <a:rPr lang="en-US" sz="1100" b="1" dirty="0" smtClean="0"/>
              <a:t> with Practical Computer Vision Projects” pg.200</a:t>
            </a:r>
            <a:endParaRPr lang="en-US" sz="1100" b="1" dirty="0"/>
          </a:p>
        </p:txBody>
      </p:sp>
      <p:sp>
        <p:nvSpPr>
          <p:cNvPr id="8" name="TextBox 7"/>
          <p:cNvSpPr txBox="1"/>
          <p:nvPr/>
        </p:nvSpPr>
        <p:spPr>
          <a:xfrm>
            <a:off x="616857" y="1536095"/>
            <a:ext cx="8069943" cy="4247317"/>
          </a:xfrm>
          <a:prstGeom prst="rect">
            <a:avLst/>
          </a:prstGeom>
          <a:noFill/>
        </p:spPr>
        <p:txBody>
          <a:bodyPr wrap="square" rtlCol="0">
            <a:spAutoFit/>
          </a:bodyPr>
          <a:lstStyle/>
          <a:p>
            <a:pPr marL="400050" indent="-400050">
              <a:buAutoNum type="romanUcPeriod"/>
            </a:pPr>
            <a:r>
              <a:rPr lang="en-US" dirty="0" err="1" smtClean="0"/>
              <a:t>Anagnostopoulos</a:t>
            </a:r>
            <a:r>
              <a:rPr lang="en-US" dirty="0" smtClean="0"/>
              <a:t>, </a:t>
            </a:r>
            <a:r>
              <a:rPr lang="en-US" dirty="0" err="1" smtClean="0"/>
              <a:t>C.Anagnostopoulos</a:t>
            </a:r>
            <a:r>
              <a:rPr lang="en-US" dirty="0" smtClean="0"/>
              <a:t>, I. </a:t>
            </a:r>
            <a:r>
              <a:rPr lang="en-US" dirty="0" err="1" smtClean="0"/>
              <a:t>Psoroulas</a:t>
            </a:r>
            <a:r>
              <a:rPr lang="en-US" dirty="0" smtClean="0"/>
              <a:t>, V. </a:t>
            </a:r>
            <a:r>
              <a:rPr lang="en-US" dirty="0" err="1" smtClean="0"/>
              <a:t>Loumos</a:t>
            </a:r>
            <a:r>
              <a:rPr lang="en-US" dirty="0" smtClean="0"/>
              <a:t>, E. </a:t>
            </a:r>
            <a:r>
              <a:rPr lang="en-US" dirty="0" err="1" smtClean="0"/>
              <a:t>Kayafas</a:t>
            </a:r>
            <a:r>
              <a:rPr lang="en-US" dirty="0" smtClean="0"/>
              <a:t> “License Plate Recognition From Still Images and Video Sequences: A Survey” IEEE Transactions on Intelligent Transportation Systems, Vol.9, No.3, September 2008</a:t>
            </a:r>
          </a:p>
          <a:p>
            <a:pPr marL="400050" indent="-400050">
              <a:buAutoNum type="romanUcPeriod"/>
            </a:pPr>
            <a:endParaRPr lang="en-US" dirty="0"/>
          </a:p>
          <a:p>
            <a:pPr marL="400050" indent="-400050">
              <a:buAutoNum type="romanUcPeriod"/>
            </a:pPr>
            <a:r>
              <a:rPr lang="en-US" dirty="0" smtClean="0"/>
              <a:t>D. </a:t>
            </a:r>
            <a:r>
              <a:rPr lang="en-US" dirty="0" err="1" smtClean="0"/>
              <a:t>Baggio</a:t>
            </a:r>
            <a:r>
              <a:rPr lang="en-US" dirty="0" smtClean="0"/>
              <a:t>, </a:t>
            </a:r>
            <a:r>
              <a:rPr lang="en-US" dirty="0" err="1" smtClean="0"/>
              <a:t>D.Escrivia</a:t>
            </a:r>
            <a:r>
              <a:rPr lang="en-US" dirty="0" smtClean="0"/>
              <a:t>, </a:t>
            </a:r>
            <a:r>
              <a:rPr lang="en-US" dirty="0" err="1" smtClean="0"/>
              <a:t>N.Mahmood</a:t>
            </a:r>
            <a:r>
              <a:rPr lang="en-US" dirty="0" smtClean="0"/>
              <a:t>, </a:t>
            </a:r>
            <a:r>
              <a:rPr lang="en-US" dirty="0" err="1" smtClean="0"/>
              <a:t>R.Shilkrot</a:t>
            </a:r>
            <a:r>
              <a:rPr lang="en-US" dirty="0" smtClean="0"/>
              <a:t>, </a:t>
            </a:r>
            <a:r>
              <a:rPr lang="en-US" dirty="0" err="1" smtClean="0"/>
              <a:t>S.Emami</a:t>
            </a:r>
            <a:r>
              <a:rPr lang="en-US" dirty="0" smtClean="0"/>
              <a:t>, </a:t>
            </a:r>
            <a:r>
              <a:rPr lang="en-US" dirty="0" err="1" smtClean="0"/>
              <a:t>K.Levgen</a:t>
            </a:r>
            <a:r>
              <a:rPr lang="en-US" dirty="0" smtClean="0"/>
              <a:t>, </a:t>
            </a:r>
            <a:r>
              <a:rPr lang="en-US" dirty="0" err="1" smtClean="0"/>
              <a:t>J.Saragih“Mastering</a:t>
            </a:r>
            <a:r>
              <a:rPr lang="en-US" dirty="0" smtClean="0"/>
              <a:t> </a:t>
            </a:r>
            <a:r>
              <a:rPr lang="en-US" dirty="0" err="1"/>
              <a:t>OpenCV</a:t>
            </a:r>
            <a:r>
              <a:rPr lang="en-US" dirty="0"/>
              <a:t> with Practical Computer Vision </a:t>
            </a:r>
            <a:r>
              <a:rPr lang="en-US" dirty="0" smtClean="0"/>
              <a:t>Projects” </a:t>
            </a:r>
            <a:r>
              <a:rPr lang="en-US" dirty="0" err="1" smtClean="0"/>
              <a:t>Packt</a:t>
            </a:r>
            <a:r>
              <a:rPr lang="en-US" dirty="0" smtClean="0"/>
              <a:t> Publishing, December 2012, pgs. 161-188</a:t>
            </a:r>
          </a:p>
          <a:p>
            <a:endParaRPr lang="en-US" dirty="0" smtClean="0"/>
          </a:p>
          <a:p>
            <a:pPr marL="400050" indent="-400050">
              <a:buAutoNum type="romanUcPeriod"/>
            </a:pPr>
            <a:r>
              <a:rPr lang="en-US" dirty="0"/>
              <a:t> http://</a:t>
            </a:r>
            <a:r>
              <a:rPr lang="en-US" dirty="0" err="1"/>
              <a:t>en.wikipedia.org</a:t>
            </a:r>
            <a:r>
              <a:rPr lang="en-US" dirty="0"/>
              <a:t>/wiki/</a:t>
            </a:r>
            <a:r>
              <a:rPr lang="en-US" dirty="0" err="1"/>
              <a:t>Activation_function</a:t>
            </a:r>
            <a:r>
              <a:rPr lang="en-US" dirty="0"/>
              <a:t> </a:t>
            </a:r>
            <a:endParaRPr lang="en-US" dirty="0" smtClean="0"/>
          </a:p>
          <a:p>
            <a:endParaRPr lang="en-US" dirty="0" smtClean="0"/>
          </a:p>
          <a:p>
            <a:pPr marL="400050" indent="-400050">
              <a:buFontTx/>
              <a:buAutoNum type="romanUcPeriod"/>
            </a:pPr>
            <a:r>
              <a:rPr lang="en-US" dirty="0" smtClean="0"/>
              <a:t>http</a:t>
            </a:r>
            <a:r>
              <a:rPr lang="en-US" dirty="0"/>
              <a:t>://</a:t>
            </a:r>
            <a:r>
              <a:rPr lang="en-US" dirty="0" err="1"/>
              <a:t>math.berkeley.edu</a:t>
            </a:r>
            <a:r>
              <a:rPr lang="en-US" dirty="0"/>
              <a:t>/~</a:t>
            </a:r>
            <a:r>
              <a:rPr lang="en-US" dirty="0" err="1"/>
              <a:t>sethian</a:t>
            </a:r>
            <a:r>
              <a:rPr lang="en-US" dirty="0"/>
              <a:t>/2006/Explanations/</a:t>
            </a:r>
            <a:r>
              <a:rPr lang="en-US" dirty="0" err="1"/>
              <a:t>fast_marching_explain.html</a:t>
            </a:r>
            <a:endParaRPr lang="en-US" dirty="0"/>
          </a:p>
          <a:p>
            <a:pPr marL="400050" indent="-400050">
              <a:buAutoNum type="romanUcPeriod"/>
            </a:pPr>
            <a:endParaRPr lang="en-US" dirty="0" smtClean="0"/>
          </a:p>
          <a:p>
            <a:pPr marL="400050" indent="-400050">
              <a:buAutoNum type="romanUcPeriod"/>
            </a:pPr>
            <a:endParaRPr lang="en-US" dirty="0"/>
          </a:p>
        </p:txBody>
      </p:sp>
    </p:spTree>
    <p:extLst>
      <p:ext uri="{BB962C8B-B14F-4D97-AF65-F5344CB8AC3E}">
        <p14:creationId xmlns:p14="http://schemas.microsoft.com/office/powerpoint/2010/main" val="2183354251"/>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solidFill>
                  <a:srgbClr val="FF0000"/>
                </a:solidFill>
              </a:rPr>
              <a:t>License Plate Detection</a:t>
            </a:r>
            <a:endParaRPr lang="en-US" dirty="0">
              <a:solidFill>
                <a:srgbClr val="FF0000"/>
              </a:solidFill>
            </a:endParaRPr>
          </a:p>
        </p:txBody>
      </p:sp>
      <p:sp>
        <p:nvSpPr>
          <p:cNvPr id="3" name="Content Placeholder 2"/>
          <p:cNvSpPr>
            <a:spLocks noGrp="1"/>
          </p:cNvSpPr>
          <p:nvPr>
            <p:ph idx="1"/>
          </p:nvPr>
        </p:nvSpPr>
        <p:spPr/>
        <p:txBody>
          <a:bodyPr>
            <a:normAutofit/>
          </a:bodyPr>
          <a:lstStyle/>
          <a:p>
            <a:r>
              <a:rPr lang="en-US" sz="2800" dirty="0" smtClean="0"/>
              <a:t>3 categorization methods are proposed:</a:t>
            </a:r>
          </a:p>
          <a:p>
            <a:pPr lvl="1"/>
            <a:r>
              <a:rPr lang="en-US" sz="2400" i="1" dirty="0" smtClean="0">
                <a:solidFill>
                  <a:srgbClr val="000000"/>
                </a:solidFill>
              </a:rPr>
              <a:t>Binary Image Processing</a:t>
            </a:r>
          </a:p>
          <a:p>
            <a:pPr lvl="1"/>
            <a:r>
              <a:rPr lang="en-US" sz="2400" i="1" dirty="0" smtClean="0">
                <a:solidFill>
                  <a:srgbClr val="000000"/>
                </a:solidFill>
              </a:rPr>
              <a:t>Gray Level Processing</a:t>
            </a:r>
          </a:p>
          <a:p>
            <a:pPr lvl="1"/>
            <a:r>
              <a:rPr lang="en-US" sz="2400" i="1" dirty="0" smtClean="0">
                <a:solidFill>
                  <a:srgbClr val="000000"/>
                </a:solidFill>
              </a:rPr>
              <a:t>Color Processing</a:t>
            </a:r>
          </a:p>
          <a:p>
            <a:pPr marL="0" indent="0">
              <a:buNone/>
            </a:pPr>
            <a:endParaRPr lang="en-US" sz="2800" dirty="0" smtClean="0">
              <a:solidFill>
                <a:srgbClr val="000000"/>
              </a:solidFill>
            </a:endParaRPr>
          </a:p>
          <a:p>
            <a:pPr marL="0" indent="0">
              <a:buNone/>
            </a:pPr>
            <a:endParaRPr lang="en-US" sz="2800" dirty="0">
              <a:solidFill>
                <a:srgbClr val="000000"/>
              </a:solidFill>
            </a:endParaRPr>
          </a:p>
        </p:txBody>
      </p:sp>
      <p:sp>
        <p:nvSpPr>
          <p:cNvPr id="5" name="Slide Number Placeholder 4"/>
          <p:cNvSpPr>
            <a:spLocks noGrp="1"/>
          </p:cNvSpPr>
          <p:nvPr>
            <p:ph type="sldNum" sz="quarter" idx="12"/>
          </p:nvPr>
        </p:nvSpPr>
        <p:spPr/>
        <p:txBody>
          <a:bodyPr/>
          <a:lstStyle/>
          <a:p>
            <a:fld id="{ECE4E509-3089-B441-946B-1736EECD1177}" type="slidenum">
              <a:rPr lang="en-US" smtClean="0"/>
              <a:t>4</a:t>
            </a:fld>
            <a:endParaRPr lang="en-US"/>
          </a:p>
        </p:txBody>
      </p:sp>
    </p:spTree>
    <p:extLst>
      <p:ext uri="{BB962C8B-B14F-4D97-AF65-F5344CB8AC3E}">
        <p14:creationId xmlns:p14="http://schemas.microsoft.com/office/powerpoint/2010/main" val="3395576442"/>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solidFill>
                  <a:srgbClr val="FF0000"/>
                </a:solidFill>
              </a:rPr>
              <a:t>Binary Image Processing</a:t>
            </a:r>
            <a:endParaRPr lang="en-US" dirty="0">
              <a:solidFill>
                <a:srgbClr val="FF0000"/>
              </a:solidFill>
            </a:endParaRPr>
          </a:p>
        </p:txBody>
      </p:sp>
      <p:sp>
        <p:nvSpPr>
          <p:cNvPr id="3" name="Content Placeholder 2"/>
          <p:cNvSpPr>
            <a:spLocks noGrp="1"/>
          </p:cNvSpPr>
          <p:nvPr>
            <p:ph idx="1"/>
          </p:nvPr>
        </p:nvSpPr>
        <p:spPr/>
        <p:txBody>
          <a:bodyPr>
            <a:normAutofit/>
          </a:bodyPr>
          <a:lstStyle/>
          <a:p>
            <a:r>
              <a:rPr lang="en-US" sz="2800" dirty="0" smtClean="0"/>
              <a:t>Combination of edge statistics and morphology.</a:t>
            </a:r>
          </a:p>
          <a:p>
            <a:r>
              <a:rPr lang="en-US" sz="2800" b="1" u="sng" dirty="0" smtClean="0">
                <a:solidFill>
                  <a:srgbClr val="000000"/>
                </a:solidFill>
              </a:rPr>
              <a:t>Process used:</a:t>
            </a:r>
          </a:p>
          <a:p>
            <a:pPr marL="914400" lvl="1" indent="-457200">
              <a:buFont typeface="+mj-lt"/>
              <a:buAutoNum type="arabicPeriod"/>
            </a:pPr>
            <a:r>
              <a:rPr lang="en-US" sz="2400" dirty="0" smtClean="0">
                <a:solidFill>
                  <a:srgbClr val="000000"/>
                </a:solidFill>
              </a:rPr>
              <a:t>Compute Gradient Magnitude and Local Variance</a:t>
            </a:r>
          </a:p>
          <a:p>
            <a:pPr marL="914400" lvl="1" indent="-457200">
              <a:buFont typeface="+mj-lt"/>
              <a:buAutoNum type="arabicPeriod"/>
            </a:pPr>
            <a:r>
              <a:rPr lang="en-US" sz="2400" dirty="0" smtClean="0">
                <a:solidFill>
                  <a:srgbClr val="000000"/>
                </a:solidFill>
              </a:rPr>
              <a:t>Look for significant changes in brightness around LP region.</a:t>
            </a:r>
            <a:endParaRPr lang="en-US" dirty="0" smtClean="0">
              <a:solidFill>
                <a:srgbClr val="000000"/>
              </a:solidFill>
            </a:endParaRPr>
          </a:p>
          <a:p>
            <a:pPr marL="514350" indent="-457200"/>
            <a:r>
              <a:rPr lang="en-US" sz="2800" b="1" dirty="0" smtClean="0">
                <a:solidFill>
                  <a:srgbClr val="000000"/>
                </a:solidFill>
              </a:rPr>
              <a:t>Advantage: </a:t>
            </a:r>
            <a:r>
              <a:rPr lang="en-US" sz="2800" dirty="0" smtClean="0">
                <a:solidFill>
                  <a:srgbClr val="000000"/>
                </a:solidFill>
              </a:rPr>
              <a:t>Fast/Relatively high LP extraction Rates</a:t>
            </a:r>
          </a:p>
          <a:p>
            <a:pPr marL="514350" indent="-457200"/>
            <a:r>
              <a:rPr lang="en-US" sz="2800" b="1" dirty="0" smtClean="0">
                <a:solidFill>
                  <a:srgbClr val="000000"/>
                </a:solidFill>
              </a:rPr>
              <a:t>Disadvantage(s): </a:t>
            </a:r>
            <a:r>
              <a:rPr lang="en-US" sz="2800" dirty="0" smtClean="0">
                <a:solidFill>
                  <a:srgbClr val="000000"/>
                </a:solidFill>
              </a:rPr>
              <a:t>Very sensitive to unwanted edges in complex images.</a:t>
            </a:r>
          </a:p>
          <a:p>
            <a:pPr marL="514350" indent="-457200"/>
            <a:r>
              <a:rPr lang="en-US" sz="2800" dirty="0" smtClean="0">
                <a:solidFill>
                  <a:srgbClr val="000000"/>
                </a:solidFill>
              </a:rPr>
              <a:t>Papers: [1] – [4] in Survey</a:t>
            </a:r>
          </a:p>
          <a:p>
            <a:pPr lvl="1"/>
            <a:endParaRPr lang="en-US" sz="2400" b="1" dirty="0" smtClean="0">
              <a:solidFill>
                <a:srgbClr val="000000"/>
              </a:solidFill>
            </a:endParaRPr>
          </a:p>
          <a:p>
            <a:pPr marL="0" indent="0">
              <a:buNone/>
            </a:pPr>
            <a:endParaRPr lang="en-US" sz="2800" dirty="0">
              <a:solidFill>
                <a:srgbClr val="000000"/>
              </a:solidFill>
            </a:endParaRPr>
          </a:p>
        </p:txBody>
      </p:sp>
      <p:sp>
        <p:nvSpPr>
          <p:cNvPr id="5" name="Slide Number Placeholder 4"/>
          <p:cNvSpPr>
            <a:spLocks noGrp="1"/>
          </p:cNvSpPr>
          <p:nvPr>
            <p:ph type="sldNum" sz="quarter" idx="12"/>
          </p:nvPr>
        </p:nvSpPr>
        <p:spPr/>
        <p:txBody>
          <a:bodyPr/>
          <a:lstStyle/>
          <a:p>
            <a:fld id="{ECE4E509-3089-B441-946B-1736EECD1177}" type="slidenum">
              <a:rPr lang="en-US" smtClean="0"/>
              <a:t>5</a:t>
            </a:fld>
            <a:endParaRPr lang="en-US"/>
          </a:p>
        </p:txBody>
      </p:sp>
    </p:spTree>
    <p:extLst>
      <p:ext uri="{BB962C8B-B14F-4D97-AF65-F5344CB8AC3E}">
        <p14:creationId xmlns:p14="http://schemas.microsoft.com/office/powerpoint/2010/main" val="173102694"/>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solidFill>
                  <a:srgbClr val="FF0000"/>
                </a:solidFill>
              </a:rPr>
              <a:t>[1] – Martin, Garcia, and Alba</a:t>
            </a:r>
            <a:endParaRPr lang="en-US" dirty="0">
              <a:solidFill>
                <a:srgbClr val="FF0000"/>
              </a:solidFill>
            </a:endParaRPr>
          </a:p>
        </p:txBody>
      </p:sp>
      <p:sp>
        <p:nvSpPr>
          <p:cNvPr id="3" name="Content Placeholder 2"/>
          <p:cNvSpPr>
            <a:spLocks noGrp="1"/>
          </p:cNvSpPr>
          <p:nvPr>
            <p:ph idx="1"/>
          </p:nvPr>
        </p:nvSpPr>
        <p:spPr/>
        <p:txBody>
          <a:bodyPr>
            <a:normAutofit/>
          </a:bodyPr>
          <a:lstStyle/>
          <a:p>
            <a:r>
              <a:rPr lang="en-US" sz="2800" dirty="0" smtClean="0"/>
              <a:t>“Top Hat” </a:t>
            </a:r>
            <a:r>
              <a:rPr lang="en-US" sz="2800" dirty="0"/>
              <a:t>a</a:t>
            </a:r>
            <a:r>
              <a:rPr lang="en-US" sz="2800" dirty="0" smtClean="0"/>
              <a:t>lgorithm  that can detect small objects of different brightness.</a:t>
            </a:r>
          </a:p>
          <a:p>
            <a:r>
              <a:rPr lang="en-US" sz="2800" b="1" u="sng" dirty="0" smtClean="0">
                <a:solidFill>
                  <a:srgbClr val="000000"/>
                </a:solidFill>
              </a:rPr>
              <a:t>Success rate: </a:t>
            </a:r>
            <a:r>
              <a:rPr lang="en-US" sz="2800" b="1" dirty="0" smtClean="0">
                <a:solidFill>
                  <a:srgbClr val="000000"/>
                </a:solidFill>
              </a:rPr>
              <a:t>80% of license plates detected</a:t>
            </a:r>
          </a:p>
          <a:p>
            <a:r>
              <a:rPr lang="en-US" sz="2800" b="1" dirty="0" smtClean="0">
                <a:solidFill>
                  <a:srgbClr val="000000"/>
                </a:solidFill>
              </a:rPr>
              <a:t>Disadvantage: </a:t>
            </a:r>
            <a:r>
              <a:rPr lang="en-US" sz="2800" dirty="0" smtClean="0">
                <a:solidFill>
                  <a:srgbClr val="000000"/>
                </a:solidFill>
              </a:rPr>
              <a:t>Camera/Vehicle distance dependency.</a:t>
            </a:r>
          </a:p>
          <a:p>
            <a:r>
              <a:rPr lang="en-US" sz="2800" dirty="0" smtClean="0">
                <a:solidFill>
                  <a:srgbClr val="000000"/>
                </a:solidFill>
              </a:rPr>
              <a:t>Similar work: Wu et al [77] gives </a:t>
            </a:r>
            <a:r>
              <a:rPr lang="en-US" sz="2800" b="1" dirty="0" smtClean="0">
                <a:solidFill>
                  <a:srgbClr val="000000"/>
                </a:solidFill>
              </a:rPr>
              <a:t>93%</a:t>
            </a:r>
            <a:r>
              <a:rPr lang="en-US" sz="2800" dirty="0" smtClean="0">
                <a:solidFill>
                  <a:srgbClr val="000000"/>
                </a:solidFill>
              </a:rPr>
              <a:t> accuracy</a:t>
            </a:r>
          </a:p>
          <a:p>
            <a:endParaRPr lang="en-US" sz="2800" b="1" dirty="0" smtClean="0">
              <a:solidFill>
                <a:srgbClr val="000000"/>
              </a:solidFill>
            </a:endParaRPr>
          </a:p>
          <a:p>
            <a:endParaRPr lang="en-US" sz="2400" b="1" dirty="0" smtClean="0">
              <a:solidFill>
                <a:srgbClr val="000000"/>
              </a:solidFill>
            </a:endParaRPr>
          </a:p>
          <a:p>
            <a:pPr marL="0" indent="0">
              <a:buNone/>
            </a:pPr>
            <a:endParaRPr lang="en-US" sz="2800" dirty="0">
              <a:solidFill>
                <a:srgbClr val="000000"/>
              </a:solidFill>
            </a:endParaRPr>
          </a:p>
        </p:txBody>
      </p:sp>
      <p:sp>
        <p:nvSpPr>
          <p:cNvPr id="5" name="Slide Number Placeholder 4"/>
          <p:cNvSpPr>
            <a:spLocks noGrp="1"/>
          </p:cNvSpPr>
          <p:nvPr>
            <p:ph type="sldNum" sz="quarter" idx="12"/>
          </p:nvPr>
        </p:nvSpPr>
        <p:spPr/>
        <p:txBody>
          <a:bodyPr/>
          <a:lstStyle/>
          <a:p>
            <a:fld id="{ECE4E509-3089-B441-946B-1736EECD1177}" type="slidenum">
              <a:rPr lang="en-US" smtClean="0"/>
              <a:t>6</a:t>
            </a:fld>
            <a:endParaRPr lang="en-US"/>
          </a:p>
        </p:txBody>
      </p:sp>
    </p:spTree>
    <p:extLst>
      <p:ext uri="{BB962C8B-B14F-4D97-AF65-F5344CB8AC3E}">
        <p14:creationId xmlns:p14="http://schemas.microsoft.com/office/powerpoint/2010/main" val="2300173250"/>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solidFill>
                  <a:srgbClr val="FF0000"/>
                </a:solidFill>
              </a:rPr>
              <a:t>[2] – </a:t>
            </a:r>
            <a:r>
              <a:rPr lang="en-US" dirty="0" err="1" smtClean="0">
                <a:solidFill>
                  <a:srgbClr val="FF0000"/>
                </a:solidFill>
              </a:rPr>
              <a:t>Hongliang</a:t>
            </a:r>
            <a:r>
              <a:rPr lang="en-US" dirty="0" smtClean="0">
                <a:solidFill>
                  <a:srgbClr val="FF0000"/>
                </a:solidFill>
              </a:rPr>
              <a:t> and </a:t>
            </a:r>
            <a:r>
              <a:rPr lang="en-US" dirty="0" err="1" smtClean="0">
                <a:solidFill>
                  <a:srgbClr val="FF0000"/>
                </a:solidFill>
              </a:rPr>
              <a:t>Changping</a:t>
            </a:r>
            <a:endParaRPr lang="en-US" dirty="0">
              <a:solidFill>
                <a:srgbClr val="FF0000"/>
              </a:solidFill>
            </a:endParaRPr>
          </a:p>
        </p:txBody>
      </p:sp>
      <p:sp>
        <p:nvSpPr>
          <p:cNvPr id="3" name="Content Placeholder 2"/>
          <p:cNvSpPr>
            <a:spLocks noGrp="1"/>
          </p:cNvSpPr>
          <p:nvPr>
            <p:ph idx="1"/>
          </p:nvPr>
        </p:nvSpPr>
        <p:spPr/>
        <p:txBody>
          <a:bodyPr>
            <a:normAutofit fontScale="92500" lnSpcReduction="10000"/>
          </a:bodyPr>
          <a:lstStyle/>
          <a:p>
            <a:r>
              <a:rPr lang="en-US" sz="2800" dirty="0" smtClean="0"/>
              <a:t>Hybrid approach to edge detection and morphology for </a:t>
            </a:r>
            <a:r>
              <a:rPr lang="en-US" sz="2800" dirty="0"/>
              <a:t>h</a:t>
            </a:r>
            <a:r>
              <a:rPr lang="en-US" sz="2800" dirty="0" smtClean="0"/>
              <a:t>ighway ticketing systems.</a:t>
            </a:r>
          </a:p>
          <a:p>
            <a:r>
              <a:rPr lang="en-US" sz="2800" b="1" u="sng" dirty="0" smtClean="0"/>
              <a:t>Process used:</a:t>
            </a:r>
          </a:p>
          <a:p>
            <a:pPr marL="914400" lvl="1" indent="-457200">
              <a:buFont typeface="+mj-lt"/>
              <a:buAutoNum type="arabicPeriod"/>
            </a:pPr>
            <a:r>
              <a:rPr lang="en-US" sz="2400" b="1" dirty="0" smtClean="0"/>
              <a:t>Vertical Edge Detection</a:t>
            </a:r>
          </a:p>
          <a:p>
            <a:pPr marL="914400" lvl="1" indent="-457200">
              <a:buFont typeface="+mj-lt"/>
              <a:buAutoNum type="arabicPeriod"/>
            </a:pPr>
            <a:r>
              <a:rPr lang="en-US" sz="2400" b="1" dirty="0" smtClean="0"/>
              <a:t>Edge Statistical Analysis</a:t>
            </a:r>
          </a:p>
          <a:p>
            <a:pPr marL="914400" lvl="1" indent="-457200">
              <a:buFont typeface="+mj-lt"/>
              <a:buAutoNum type="arabicPeriod"/>
            </a:pPr>
            <a:r>
              <a:rPr lang="en-US" sz="2400" b="1" dirty="0" smtClean="0"/>
              <a:t>Hierarchical based LP location</a:t>
            </a:r>
          </a:p>
          <a:p>
            <a:pPr marL="914400" lvl="1" indent="-457200">
              <a:buFont typeface="+mj-lt"/>
              <a:buAutoNum type="arabicPeriod"/>
            </a:pPr>
            <a:r>
              <a:rPr lang="en-US" sz="2400" b="1" dirty="0" smtClean="0"/>
              <a:t>Morphology based LP extraction</a:t>
            </a:r>
          </a:p>
          <a:p>
            <a:r>
              <a:rPr lang="en-US" sz="2800" b="1" u="sng" dirty="0" smtClean="0">
                <a:solidFill>
                  <a:srgbClr val="000000"/>
                </a:solidFill>
              </a:rPr>
              <a:t>Success rate: </a:t>
            </a:r>
            <a:r>
              <a:rPr lang="en-US" sz="2800" b="1" dirty="0" smtClean="0">
                <a:solidFill>
                  <a:srgbClr val="000000"/>
                </a:solidFill>
              </a:rPr>
              <a:t>99.6% of license plates detected (9786/9825 images)</a:t>
            </a:r>
          </a:p>
          <a:p>
            <a:r>
              <a:rPr lang="en-US" sz="2800" b="1" dirty="0" smtClean="0">
                <a:solidFill>
                  <a:srgbClr val="000000"/>
                </a:solidFill>
              </a:rPr>
              <a:t>Disadvantage: </a:t>
            </a:r>
            <a:r>
              <a:rPr lang="en-US" sz="2800" dirty="0" smtClean="0">
                <a:solidFill>
                  <a:srgbClr val="000000"/>
                </a:solidFill>
              </a:rPr>
              <a:t>Depends heavily on a fixed distance and angle of the camera. </a:t>
            </a:r>
          </a:p>
        </p:txBody>
      </p:sp>
      <p:sp>
        <p:nvSpPr>
          <p:cNvPr id="5" name="Slide Number Placeholder 4"/>
          <p:cNvSpPr>
            <a:spLocks noGrp="1"/>
          </p:cNvSpPr>
          <p:nvPr>
            <p:ph type="sldNum" sz="quarter" idx="12"/>
          </p:nvPr>
        </p:nvSpPr>
        <p:spPr/>
        <p:txBody>
          <a:bodyPr/>
          <a:lstStyle/>
          <a:p>
            <a:fld id="{ECE4E509-3089-B441-946B-1736EECD1177}" type="slidenum">
              <a:rPr lang="en-US" smtClean="0"/>
              <a:t>7</a:t>
            </a:fld>
            <a:endParaRPr lang="en-US"/>
          </a:p>
        </p:txBody>
      </p:sp>
    </p:spTree>
    <p:extLst>
      <p:ext uri="{BB962C8B-B14F-4D97-AF65-F5344CB8AC3E}">
        <p14:creationId xmlns:p14="http://schemas.microsoft.com/office/powerpoint/2010/main" val="403442731"/>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solidFill>
                  <a:srgbClr val="FF0000"/>
                </a:solidFill>
              </a:rPr>
              <a:t>Honorable Mention…</a:t>
            </a:r>
            <a:endParaRPr lang="en-US" dirty="0">
              <a:solidFill>
                <a:srgbClr val="FF0000"/>
              </a:solidFill>
            </a:endParaRPr>
          </a:p>
        </p:txBody>
      </p:sp>
      <p:sp>
        <p:nvSpPr>
          <p:cNvPr id="3" name="Content Placeholder 2"/>
          <p:cNvSpPr>
            <a:spLocks noGrp="1"/>
          </p:cNvSpPr>
          <p:nvPr>
            <p:ph idx="1"/>
          </p:nvPr>
        </p:nvSpPr>
        <p:spPr/>
        <p:txBody>
          <a:bodyPr>
            <a:normAutofit/>
          </a:bodyPr>
          <a:lstStyle/>
          <a:p>
            <a:r>
              <a:rPr lang="en-US" sz="2800" b="1" dirty="0" smtClean="0"/>
              <a:t>CCA (Connected Component Analysis) </a:t>
            </a:r>
            <a:r>
              <a:rPr lang="en-US" sz="2800" dirty="0" smtClean="0"/>
              <a:t>– Scans a binary image and labels it’s pixels into components based on connectivity (4-connected or 8-connected)</a:t>
            </a:r>
          </a:p>
          <a:p>
            <a:r>
              <a:rPr lang="en-US" sz="2800" dirty="0" smtClean="0">
                <a:solidFill>
                  <a:srgbClr val="000000"/>
                </a:solidFill>
              </a:rPr>
              <a:t>Then… using </a:t>
            </a:r>
            <a:r>
              <a:rPr lang="en-US" sz="2800" b="1" dirty="0" smtClean="0">
                <a:solidFill>
                  <a:srgbClr val="000000"/>
                </a:solidFill>
              </a:rPr>
              <a:t>Spatial Measurements</a:t>
            </a:r>
            <a:r>
              <a:rPr lang="en-US" sz="2800" dirty="0" smtClean="0">
                <a:solidFill>
                  <a:srgbClr val="000000"/>
                </a:solidFill>
              </a:rPr>
              <a:t>:</a:t>
            </a:r>
          </a:p>
          <a:p>
            <a:pPr lvl="1"/>
            <a:r>
              <a:rPr lang="en-US" sz="2400" dirty="0" smtClean="0">
                <a:solidFill>
                  <a:srgbClr val="000000"/>
                </a:solidFill>
              </a:rPr>
              <a:t>Grab Area, Orientation and Aspect Ratio of the connected components.</a:t>
            </a:r>
          </a:p>
          <a:p>
            <a:pPr lvl="1"/>
            <a:r>
              <a:rPr lang="en-US" sz="2400" dirty="0" smtClean="0">
                <a:solidFill>
                  <a:srgbClr val="000000"/>
                </a:solidFill>
              </a:rPr>
              <a:t>Filter out binary objects that exceed the desired limits.</a:t>
            </a:r>
          </a:p>
        </p:txBody>
      </p:sp>
      <p:sp>
        <p:nvSpPr>
          <p:cNvPr id="5" name="Slide Number Placeholder 4"/>
          <p:cNvSpPr>
            <a:spLocks noGrp="1"/>
          </p:cNvSpPr>
          <p:nvPr>
            <p:ph type="sldNum" sz="quarter" idx="12"/>
          </p:nvPr>
        </p:nvSpPr>
        <p:spPr/>
        <p:txBody>
          <a:bodyPr/>
          <a:lstStyle/>
          <a:p>
            <a:fld id="{ECE4E509-3089-B441-946B-1736EECD1177}" type="slidenum">
              <a:rPr lang="en-US" smtClean="0"/>
              <a:t>8</a:t>
            </a:fld>
            <a:endParaRPr lang="en-US"/>
          </a:p>
        </p:txBody>
      </p:sp>
    </p:spTree>
    <p:extLst>
      <p:ext uri="{BB962C8B-B14F-4D97-AF65-F5344CB8AC3E}">
        <p14:creationId xmlns:p14="http://schemas.microsoft.com/office/powerpoint/2010/main" val="2703055557"/>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solidFill>
                  <a:srgbClr val="FF0000"/>
                </a:solidFill>
              </a:rPr>
              <a:t>Honorable Mention…</a:t>
            </a:r>
            <a:endParaRPr lang="en-US" dirty="0">
              <a:solidFill>
                <a:srgbClr val="FF0000"/>
              </a:solidFill>
            </a:endParaRPr>
          </a:p>
        </p:txBody>
      </p:sp>
      <p:sp>
        <p:nvSpPr>
          <p:cNvPr id="3" name="Content Placeholder 2"/>
          <p:cNvSpPr>
            <a:spLocks noGrp="1"/>
          </p:cNvSpPr>
          <p:nvPr>
            <p:ph idx="1"/>
          </p:nvPr>
        </p:nvSpPr>
        <p:spPr/>
        <p:txBody>
          <a:bodyPr>
            <a:normAutofit lnSpcReduction="10000"/>
          </a:bodyPr>
          <a:lstStyle/>
          <a:p>
            <a:r>
              <a:rPr lang="en-US" sz="2800" b="1" dirty="0" err="1" smtClean="0"/>
              <a:t>Zheng</a:t>
            </a:r>
            <a:r>
              <a:rPr lang="en-US" sz="2800" b="1" dirty="0" smtClean="0"/>
              <a:t> et al. </a:t>
            </a:r>
            <a:r>
              <a:rPr lang="en-US" sz="2800" dirty="0" smtClean="0"/>
              <a:t>Vertical edges of car image along with a </a:t>
            </a:r>
            <a:r>
              <a:rPr lang="en-US" sz="2800" dirty="0" err="1" smtClean="0"/>
              <a:t>sobel</a:t>
            </a:r>
            <a:r>
              <a:rPr lang="en-US" sz="2800" dirty="0" smtClean="0"/>
              <a:t> operation, perform some filtering of background and reduce image noise, to get:</a:t>
            </a:r>
          </a:p>
          <a:p>
            <a:endParaRPr lang="en-US" sz="2800" dirty="0">
              <a:solidFill>
                <a:srgbClr val="000000"/>
              </a:solidFill>
            </a:endParaRPr>
          </a:p>
          <a:p>
            <a:endParaRPr lang="en-US" sz="2800" dirty="0" smtClean="0">
              <a:solidFill>
                <a:srgbClr val="000000"/>
              </a:solidFill>
            </a:endParaRPr>
          </a:p>
          <a:p>
            <a:endParaRPr lang="en-US" sz="2800" dirty="0">
              <a:solidFill>
                <a:srgbClr val="000000"/>
              </a:solidFill>
            </a:endParaRPr>
          </a:p>
          <a:p>
            <a:endParaRPr lang="en-US" sz="2800" dirty="0" smtClean="0">
              <a:solidFill>
                <a:srgbClr val="000000"/>
              </a:solidFill>
            </a:endParaRPr>
          </a:p>
          <a:p>
            <a:endParaRPr lang="en-US" sz="2800" dirty="0">
              <a:solidFill>
                <a:srgbClr val="000000"/>
              </a:solidFill>
            </a:endParaRPr>
          </a:p>
          <a:p>
            <a:r>
              <a:rPr lang="en-US" sz="2800" dirty="0" smtClean="0">
                <a:solidFill>
                  <a:srgbClr val="000000"/>
                </a:solidFill>
              </a:rPr>
              <a:t>97% Success Rate with total processing time of 47.9 </a:t>
            </a:r>
            <a:r>
              <a:rPr lang="en-US" sz="2800" dirty="0" err="1" smtClean="0">
                <a:solidFill>
                  <a:srgbClr val="000000"/>
                </a:solidFill>
              </a:rPr>
              <a:t>ms</a:t>
            </a:r>
            <a:r>
              <a:rPr lang="en-US" sz="2800" dirty="0" smtClean="0">
                <a:solidFill>
                  <a:srgbClr val="000000"/>
                </a:solidFill>
              </a:rPr>
              <a:t> on a 384 x 288 </a:t>
            </a:r>
            <a:r>
              <a:rPr lang="en-US" sz="2800" dirty="0" err="1" smtClean="0">
                <a:solidFill>
                  <a:srgbClr val="000000"/>
                </a:solidFill>
              </a:rPr>
              <a:t>px</a:t>
            </a:r>
            <a:r>
              <a:rPr lang="en-US" sz="2800" dirty="0" smtClean="0">
                <a:solidFill>
                  <a:srgbClr val="000000"/>
                </a:solidFill>
              </a:rPr>
              <a:t>. image.</a:t>
            </a:r>
            <a:endParaRPr lang="en-US" sz="2400" dirty="0" smtClean="0">
              <a:solidFill>
                <a:srgbClr val="000000"/>
              </a:solidFill>
            </a:endParaRPr>
          </a:p>
        </p:txBody>
      </p:sp>
      <p:sp>
        <p:nvSpPr>
          <p:cNvPr id="5" name="Slide Number Placeholder 4"/>
          <p:cNvSpPr>
            <a:spLocks noGrp="1"/>
          </p:cNvSpPr>
          <p:nvPr>
            <p:ph type="sldNum" sz="quarter" idx="12"/>
          </p:nvPr>
        </p:nvSpPr>
        <p:spPr/>
        <p:txBody>
          <a:bodyPr/>
          <a:lstStyle/>
          <a:p>
            <a:fld id="{ECE4E509-3089-B441-946B-1736EECD1177}" type="slidenum">
              <a:rPr lang="en-US" smtClean="0"/>
              <a:t>9</a:t>
            </a:fld>
            <a:endParaRPr lang="en-US"/>
          </a:p>
        </p:txBody>
      </p:sp>
      <p:pic>
        <p:nvPicPr>
          <p:cNvPr id="4" name="Picture 3"/>
          <p:cNvPicPr>
            <a:picLocks noChangeAspect="1"/>
          </p:cNvPicPr>
          <p:nvPr/>
        </p:nvPicPr>
        <p:blipFill>
          <a:blip r:embed="rId3"/>
          <a:stretch>
            <a:fillRect/>
          </a:stretch>
        </p:blipFill>
        <p:spPr>
          <a:xfrm>
            <a:off x="1428749" y="3035299"/>
            <a:ext cx="6320254" cy="2219326"/>
          </a:xfrm>
          <a:prstGeom prst="rect">
            <a:avLst/>
          </a:prstGeom>
        </p:spPr>
      </p:pic>
      <p:sp>
        <p:nvSpPr>
          <p:cNvPr id="7" name="TextBox 6"/>
          <p:cNvSpPr txBox="1"/>
          <p:nvPr/>
        </p:nvSpPr>
        <p:spPr>
          <a:xfrm>
            <a:off x="711200" y="6225545"/>
            <a:ext cx="7484533" cy="261610"/>
          </a:xfrm>
          <a:prstGeom prst="rect">
            <a:avLst/>
          </a:prstGeom>
          <a:noFill/>
        </p:spPr>
        <p:txBody>
          <a:bodyPr wrap="square" rtlCol="0">
            <a:spAutoFit/>
          </a:bodyPr>
          <a:lstStyle/>
          <a:p>
            <a:pPr algn="ctr"/>
            <a:r>
              <a:rPr lang="en-US" sz="1100" b="1" dirty="0" smtClean="0"/>
              <a:t>Image taken from: </a:t>
            </a:r>
            <a:r>
              <a:rPr lang="en-US" sz="1100" b="1" dirty="0" err="1" smtClean="0"/>
              <a:t>Anagnostopoulos</a:t>
            </a:r>
            <a:r>
              <a:rPr lang="en-US" sz="1100" b="1" dirty="0" smtClean="0"/>
              <a:t> et al. License Plate Recognition From Still Images and Video Sequences 2008</a:t>
            </a:r>
            <a:endParaRPr lang="en-US" sz="1100" b="1" dirty="0"/>
          </a:p>
        </p:txBody>
      </p:sp>
    </p:spTree>
    <p:extLst>
      <p:ext uri="{BB962C8B-B14F-4D97-AF65-F5344CB8AC3E}">
        <p14:creationId xmlns:p14="http://schemas.microsoft.com/office/powerpoint/2010/main" val="1890445128"/>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4621</TotalTime>
  <Words>2505</Words>
  <Application>Microsoft Macintosh PowerPoint</Application>
  <PresentationFormat>On-screen Show (4:3)</PresentationFormat>
  <Paragraphs>327</Paragraphs>
  <Slides>35</Slides>
  <Notes>34</Notes>
  <HiddenSlides>0</HiddenSlides>
  <MMClips>0</MMClips>
  <ScaleCrop>false</ScaleCrop>
  <HeadingPairs>
    <vt:vector size="4" baseType="variant">
      <vt:variant>
        <vt:lpstr>Theme</vt:lpstr>
      </vt:variant>
      <vt:variant>
        <vt:i4>1</vt:i4>
      </vt:variant>
      <vt:variant>
        <vt:lpstr>Slide Titles</vt:lpstr>
      </vt:variant>
      <vt:variant>
        <vt:i4>35</vt:i4>
      </vt:variant>
    </vt:vector>
  </HeadingPairs>
  <TitlesOfParts>
    <vt:vector size="36" baseType="lpstr">
      <vt:lpstr>Office Theme</vt:lpstr>
      <vt:lpstr>License Plate Recognition From Still Images and Video Sequences:  A Survey</vt:lpstr>
      <vt:lpstr>Agenda</vt:lpstr>
      <vt:lpstr>Introduction</vt:lpstr>
      <vt:lpstr>License Plate Detection</vt:lpstr>
      <vt:lpstr>Binary Image Processing</vt:lpstr>
      <vt:lpstr>[1] – Martin, Garcia, and Alba</vt:lpstr>
      <vt:lpstr>[2] – Hongliang and Changping</vt:lpstr>
      <vt:lpstr>Honorable Mention…</vt:lpstr>
      <vt:lpstr>Honorable Mention…</vt:lpstr>
      <vt:lpstr>Gray-Level Processing</vt:lpstr>
      <vt:lpstr>Region Segmentation</vt:lpstr>
      <vt:lpstr>Region Segmentation</vt:lpstr>
      <vt:lpstr>Image Transformation</vt:lpstr>
      <vt:lpstr>Image Transformation</vt:lpstr>
      <vt:lpstr>Color Processing</vt:lpstr>
      <vt:lpstr>Color Model Transformation</vt:lpstr>
      <vt:lpstr>Fuzzy Sets Theory</vt:lpstr>
      <vt:lpstr>Example… Zimic et al [18]</vt:lpstr>
      <vt:lpstr>Results</vt:lpstr>
      <vt:lpstr>Character Segmentation</vt:lpstr>
      <vt:lpstr>Binary Image - Projections</vt:lpstr>
      <vt:lpstr>Binary Image - Projections</vt:lpstr>
      <vt:lpstr>Binary Image - Projections</vt:lpstr>
      <vt:lpstr>Binary Image – Morphology &amp; Contours</vt:lpstr>
      <vt:lpstr>Binary Image – Morphology &amp; Contours</vt:lpstr>
      <vt:lpstr>Fast Marching Method</vt:lpstr>
      <vt:lpstr>Fast Marching Method</vt:lpstr>
      <vt:lpstr>Fast Marching Method</vt:lpstr>
      <vt:lpstr>Character Recognition</vt:lpstr>
      <vt:lpstr>Classifier - ANN</vt:lpstr>
      <vt:lpstr>Classifier - ANN</vt:lpstr>
      <vt:lpstr>Classifier - ANN</vt:lpstr>
      <vt:lpstr>Classifier - ANN</vt:lpstr>
      <vt:lpstr>Classifier - ANN</vt:lpstr>
      <vt:lpstr>References</vt:lpstr>
    </vt:vector>
  </TitlesOfParts>
  <Company>UNLV Grad Student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License Plate Recognition From Still Images and Video Sequences:  A Survey</dc:title>
  <dc:creator>Krikor Hovasapian</dc:creator>
  <cp:lastModifiedBy>Krikor Hovasapian</cp:lastModifiedBy>
  <cp:revision>56</cp:revision>
  <dcterms:created xsi:type="dcterms:W3CDTF">2013-04-21T16:18:31Z</dcterms:created>
  <dcterms:modified xsi:type="dcterms:W3CDTF">2013-04-24T21:40:52Z</dcterms:modified>
</cp:coreProperties>
</file>